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85" r:id="rId2"/>
  </p:sldMasterIdLst>
  <p:notesMasterIdLst>
    <p:notesMasterId r:id="rId14"/>
  </p:notesMasterIdLst>
  <p:handoutMasterIdLst>
    <p:handoutMasterId r:id="rId15"/>
  </p:handoutMasterIdLst>
  <p:sldIdLst>
    <p:sldId id="306" r:id="rId3"/>
    <p:sldId id="400" r:id="rId4"/>
    <p:sldId id="417" r:id="rId5"/>
    <p:sldId id="424" r:id="rId6"/>
    <p:sldId id="425" r:id="rId7"/>
    <p:sldId id="419" r:id="rId8"/>
    <p:sldId id="418" r:id="rId9"/>
    <p:sldId id="422" r:id="rId10"/>
    <p:sldId id="420" r:id="rId11"/>
    <p:sldId id="408" r:id="rId12"/>
    <p:sldId id="423" r:id="rId13"/>
  </p:sldIdLst>
  <p:sldSz cx="9144000" cy="6858000" type="screen4x3"/>
  <p:notesSz cx="9309100" cy="6954838"/>
  <p:defaultTextStyle>
    <a:defPPr>
      <a:defRPr lang="en-US"/>
    </a:defPPr>
    <a:lvl1pPr algn="l" rtl="0" eaLnBrk="0" fontAlgn="base" hangingPunct="0">
      <a:spcBef>
        <a:spcPct val="0"/>
      </a:spcBef>
      <a:spcAft>
        <a:spcPct val="0"/>
      </a:spcAft>
      <a:defRPr sz="28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Black" pitchFamily="34" charset="0"/>
        <a:ea typeface="+mn-ea"/>
        <a:cs typeface="+mn-cs"/>
      </a:defRPr>
    </a:lvl5pPr>
    <a:lvl6pPr marL="2286000" algn="l" defTabSz="914400" rtl="0" eaLnBrk="1" latinLnBrk="0" hangingPunct="1">
      <a:defRPr sz="2800" kern="1200">
        <a:solidFill>
          <a:schemeClr val="tx1"/>
        </a:solidFill>
        <a:latin typeface="Arial Black" pitchFamily="34" charset="0"/>
        <a:ea typeface="+mn-ea"/>
        <a:cs typeface="+mn-cs"/>
      </a:defRPr>
    </a:lvl6pPr>
    <a:lvl7pPr marL="2743200" algn="l" defTabSz="914400" rtl="0" eaLnBrk="1" latinLnBrk="0" hangingPunct="1">
      <a:defRPr sz="2800" kern="1200">
        <a:solidFill>
          <a:schemeClr val="tx1"/>
        </a:solidFill>
        <a:latin typeface="Arial Black" pitchFamily="34" charset="0"/>
        <a:ea typeface="+mn-ea"/>
        <a:cs typeface="+mn-cs"/>
      </a:defRPr>
    </a:lvl7pPr>
    <a:lvl8pPr marL="3200400" algn="l" defTabSz="914400" rtl="0" eaLnBrk="1" latinLnBrk="0" hangingPunct="1">
      <a:defRPr sz="2800" kern="1200">
        <a:solidFill>
          <a:schemeClr val="tx1"/>
        </a:solidFill>
        <a:latin typeface="Arial Black" pitchFamily="34" charset="0"/>
        <a:ea typeface="+mn-ea"/>
        <a:cs typeface="+mn-cs"/>
      </a:defRPr>
    </a:lvl8pPr>
    <a:lvl9pPr marL="3657600" algn="l" defTabSz="914400" rtl="0" eaLnBrk="1" latinLnBrk="0" hangingPunct="1">
      <a:defRPr sz="28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352">
          <p15:clr>
            <a:srgbClr val="A4A3A4"/>
          </p15:clr>
        </p15:guide>
        <p15:guide id="2" pos="5759">
          <p15:clr>
            <a:srgbClr val="A4A3A4"/>
          </p15:clr>
        </p15:guide>
      </p15:sldGuideLst>
    </p:ext>
    <p:ext uri="{2D200454-40CA-4A62-9FC3-DE9A4176ACB9}">
      <p15:notesGuideLst xmlns:p15="http://schemas.microsoft.com/office/powerpoint/2012/main">
        <p15:guide id="1" orient="horz" pos="2191">
          <p15:clr>
            <a:srgbClr val="A4A3A4"/>
          </p15:clr>
        </p15:guide>
        <p15:guide id="2" pos="29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D6"/>
    <a:srgbClr val="000000"/>
    <a:srgbClr val="00408E"/>
    <a:srgbClr val="E0A500"/>
    <a:srgbClr val="E6AD3C"/>
    <a:srgbClr val="B2B2B2"/>
    <a:srgbClr val="B4B4B4"/>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730" autoAdjust="0"/>
  </p:normalViewPr>
  <p:slideViewPr>
    <p:cSldViewPr snapToGrid="0">
      <p:cViewPr varScale="1">
        <p:scale>
          <a:sx n="105" d="100"/>
          <a:sy n="105" d="100"/>
        </p:scale>
        <p:origin x="1722" y="57"/>
      </p:cViewPr>
      <p:guideLst>
        <p:guide orient="horz" pos="352"/>
        <p:guide pos="575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0" d="100"/>
          <a:sy n="110" d="100"/>
        </p:scale>
        <p:origin x="2424" y="39"/>
      </p:cViewPr>
      <p:guideLst>
        <p:guide orient="horz" pos="2191"/>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050"/>
          <p:cNvSpPr>
            <a:spLocks noGrp="1" noChangeArrowheads="1"/>
          </p:cNvSpPr>
          <p:nvPr>
            <p:ph type="hdr" sz="quarter"/>
          </p:nvPr>
        </p:nvSpPr>
        <p:spPr bwMode="auto">
          <a:xfrm>
            <a:off x="1" y="0"/>
            <a:ext cx="4032681" cy="34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t" anchorCtr="0" compatLnSpc="1">
            <a:prstTxWarp prst="textNoShape">
              <a:avLst/>
            </a:prstTxWarp>
          </a:bodyPr>
          <a:lstStyle>
            <a:lvl1pPr defTabSz="915881">
              <a:defRPr sz="1200"/>
            </a:lvl1pPr>
          </a:lstStyle>
          <a:p>
            <a:pPr>
              <a:defRPr/>
            </a:pPr>
            <a:endParaRPr lang="en-US"/>
          </a:p>
        </p:txBody>
      </p:sp>
      <p:sp>
        <p:nvSpPr>
          <p:cNvPr id="75779" name="Rectangle 2051"/>
          <p:cNvSpPr>
            <a:spLocks noGrp="1" noChangeArrowheads="1"/>
          </p:cNvSpPr>
          <p:nvPr>
            <p:ph type="dt" sz="quarter" idx="1"/>
          </p:nvPr>
        </p:nvSpPr>
        <p:spPr bwMode="auto">
          <a:xfrm>
            <a:off x="5241696" y="0"/>
            <a:ext cx="4034259" cy="34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t" anchorCtr="0" compatLnSpc="1">
            <a:prstTxWarp prst="textNoShape">
              <a:avLst/>
            </a:prstTxWarp>
          </a:bodyPr>
          <a:lstStyle>
            <a:lvl1pPr algn="r" defTabSz="915881">
              <a:defRPr sz="1200"/>
            </a:lvl1pPr>
          </a:lstStyle>
          <a:p>
            <a:pPr>
              <a:defRPr/>
            </a:pPr>
            <a:endParaRPr lang="en-US"/>
          </a:p>
        </p:txBody>
      </p:sp>
      <p:sp>
        <p:nvSpPr>
          <p:cNvPr id="75781" name="Rectangle 2053"/>
          <p:cNvSpPr>
            <a:spLocks noGrp="1" noChangeArrowheads="1"/>
          </p:cNvSpPr>
          <p:nvPr>
            <p:ph type="sldNum" sz="quarter" idx="3"/>
          </p:nvPr>
        </p:nvSpPr>
        <p:spPr bwMode="auto">
          <a:xfrm>
            <a:off x="5241696" y="6627222"/>
            <a:ext cx="4034259" cy="3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b" anchorCtr="0" compatLnSpc="1">
            <a:prstTxWarp prst="textNoShape">
              <a:avLst/>
            </a:prstTxWarp>
          </a:bodyPr>
          <a:lstStyle>
            <a:lvl1pPr algn="r" defTabSz="915881">
              <a:defRPr sz="1200"/>
            </a:lvl1pPr>
          </a:lstStyle>
          <a:p>
            <a:pPr>
              <a:defRPr/>
            </a:pPr>
            <a:fld id="{411918AB-E1BD-4347-9917-258810807562}" type="slidenum">
              <a:rPr lang="en-US"/>
              <a:pPr>
                <a:defRPr/>
              </a:pPr>
              <a:t>‹#›</a:t>
            </a:fld>
            <a:endParaRPr lang="en-US" dirty="0"/>
          </a:p>
        </p:txBody>
      </p:sp>
      <p:sp>
        <p:nvSpPr>
          <p:cNvPr id="2" name="Footer Placeholder 1"/>
          <p:cNvSpPr>
            <a:spLocks noGrp="1"/>
          </p:cNvSpPr>
          <p:nvPr>
            <p:ph type="ftr" sz="quarter" idx="2"/>
          </p:nvPr>
        </p:nvSpPr>
        <p:spPr>
          <a:xfrm>
            <a:off x="0" y="6605381"/>
            <a:ext cx="4034259" cy="347898"/>
          </a:xfrm>
          <a:prstGeom prst="rect">
            <a:avLst/>
          </a:prstGeom>
        </p:spPr>
        <p:txBody>
          <a:bodyPr vert="horz" lIns="91430" tIns="45715" rIns="91430" bIns="45715" rtlCol="0" anchor="b"/>
          <a:lstStyle>
            <a:lvl1pPr algn="l">
              <a:defRPr sz="1200"/>
            </a:lvl1pPr>
          </a:lstStyle>
          <a:p>
            <a:pPr>
              <a:defRPr/>
            </a:pPr>
            <a:endParaRPr lang="en-US"/>
          </a:p>
        </p:txBody>
      </p:sp>
    </p:spTree>
    <p:extLst>
      <p:ext uri="{BB962C8B-B14F-4D97-AF65-F5344CB8AC3E}">
        <p14:creationId xmlns:p14="http://schemas.microsoft.com/office/powerpoint/2010/main" val="30618541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1"/>
            <a:ext cx="4059513" cy="27769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66" tIns="45781" rIns="91566" bIns="45781" numCol="1" anchor="t" anchorCtr="0" compatLnSpc="1">
            <a:prstTxWarp prst="textNoShape">
              <a:avLst/>
            </a:prstTxWarp>
            <a:spAutoFit/>
          </a:bodyPr>
          <a:lstStyle>
            <a:lvl1pP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2865438" y="514350"/>
            <a:ext cx="3502025" cy="26257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1218485" y="3313610"/>
            <a:ext cx="6894227" cy="123558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66" tIns="45781" rIns="91566" bIns="45781"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990" name="Rectangle 6"/>
          <p:cNvSpPr>
            <a:spLocks noGrp="1" noChangeArrowheads="1"/>
          </p:cNvSpPr>
          <p:nvPr>
            <p:ph type="ftr" sz="quarter" idx="4"/>
          </p:nvPr>
        </p:nvSpPr>
        <p:spPr bwMode="auto">
          <a:xfrm>
            <a:off x="0" y="6691185"/>
            <a:ext cx="4059513" cy="276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66" tIns="45781" rIns="91566" bIns="45781" numCol="1" anchor="b" anchorCtr="0" compatLnSpc="1">
            <a:prstTxWarp prst="textNoShape">
              <a:avLst/>
            </a:prstTxWarp>
            <a:spAutoFit/>
          </a:bodyPr>
          <a:lstStyle>
            <a:lvl1pPr>
              <a:defRPr sz="1200"/>
            </a:lvl1pPr>
          </a:lstStyle>
          <a:p>
            <a:pPr>
              <a:defRPr/>
            </a:pPr>
            <a:endParaRPr lang="en-US"/>
          </a:p>
        </p:txBody>
      </p:sp>
      <p:sp>
        <p:nvSpPr>
          <p:cNvPr id="41991" name="Rectangle 7"/>
          <p:cNvSpPr>
            <a:spLocks noGrp="1" noChangeArrowheads="1"/>
          </p:cNvSpPr>
          <p:nvPr>
            <p:ph type="sldNum" sz="quarter" idx="5"/>
          </p:nvPr>
        </p:nvSpPr>
        <p:spPr bwMode="auto">
          <a:xfrm>
            <a:off x="5273263" y="6691185"/>
            <a:ext cx="4059513" cy="276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66" tIns="45781" rIns="91566" bIns="45781" numCol="1" anchor="b" anchorCtr="0" compatLnSpc="1">
            <a:prstTxWarp prst="textNoShape">
              <a:avLst/>
            </a:prstTxWarp>
            <a:spAutoFit/>
          </a:bodyPr>
          <a:lstStyle>
            <a:lvl1pPr algn="r">
              <a:defRPr sz="1200"/>
            </a:lvl1pPr>
          </a:lstStyle>
          <a:p>
            <a:pPr>
              <a:defRPr/>
            </a:pPr>
            <a:fld id="{7B670DD4-C127-4A1D-8D7D-301497D1E903}" type="slidenum">
              <a:rPr lang="en-US"/>
              <a:pPr>
                <a:defRPr/>
              </a:pPr>
              <a:t>‹#›</a:t>
            </a:fld>
            <a:endParaRPr lang="en-US" dirty="0"/>
          </a:p>
        </p:txBody>
      </p:sp>
    </p:spTree>
    <p:extLst>
      <p:ext uri="{BB962C8B-B14F-4D97-AF65-F5344CB8AC3E}">
        <p14:creationId xmlns:p14="http://schemas.microsoft.com/office/powerpoint/2010/main" val="238881552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solidFill>
            <a:srgbClr val="FFFFFF"/>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TextBox 1"/>
          <p:cNvSpPr txBox="1">
            <a:spLocks noChangeArrowheads="1"/>
          </p:cNvSpPr>
          <p:nvPr/>
        </p:nvSpPr>
        <p:spPr bwMode="auto">
          <a:xfrm>
            <a:off x="1751967" y="3316731"/>
            <a:ext cx="6108209" cy="35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2" tIns="45226" rIns="90452" bIns="45226">
            <a:spAutoFit/>
          </a:bodyPr>
          <a:lstStyle>
            <a:lvl1pPr marL="233363" indent="-233363">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buFont typeface="Arial" charset="0"/>
              <a:buChar char="•"/>
            </a:pPr>
            <a:r>
              <a:rPr lang="en-US" altLang="en-US" sz="1600">
                <a:latin typeface="Arial" charset="0"/>
                <a:cs typeface="Arial" charset="0"/>
              </a:rPr>
              <a:t>The Japanese sentinel boat radioed an attack warning to Japan</a:t>
            </a:r>
          </a:p>
          <a:p>
            <a:pPr>
              <a:buFont typeface="Arial" charset="0"/>
              <a:buChar char="•"/>
            </a:pPr>
            <a:r>
              <a:rPr lang="en-US" altLang="en-US" sz="1600">
                <a:latin typeface="Arial" charset="0"/>
                <a:cs typeface="Arial" charset="0"/>
              </a:rPr>
              <a:t>First bomber, piloted by Doolittle, took off from carrier at 08:20, and all 16 bombers took off within an hour</a:t>
            </a:r>
          </a:p>
          <a:p>
            <a:pPr>
              <a:buFont typeface="Arial" charset="0"/>
              <a:buChar char="•"/>
            </a:pPr>
            <a:r>
              <a:rPr lang="en-US" altLang="en-US" sz="1600">
                <a:latin typeface="Arial" charset="0"/>
                <a:cs typeface="Arial" charset="0"/>
              </a:rPr>
              <a:t>Since they took off at 600 miles, and not 400 miles from Japan, they might not have enough fuel to reach China</a:t>
            </a:r>
          </a:p>
          <a:p>
            <a:pPr>
              <a:buFont typeface="Arial" charset="0"/>
              <a:buChar char="•"/>
            </a:pPr>
            <a:r>
              <a:rPr lang="en-US" altLang="en-US" sz="1600">
                <a:latin typeface="Arial" charset="0"/>
                <a:cs typeface="Arial" charset="0"/>
              </a:rPr>
              <a:t>Because they departed in the morning, instead of evening, it would be nighttime when the bombers reach the China coast, making it more difficult to land</a:t>
            </a:r>
          </a:p>
          <a:p>
            <a:pPr>
              <a:buFont typeface="Arial" charset="0"/>
              <a:buChar char="•"/>
            </a:pPr>
            <a:r>
              <a:rPr lang="en-US" altLang="en-US" sz="1600">
                <a:latin typeface="Arial" charset="0"/>
                <a:cs typeface="Arial" charset="0"/>
              </a:rPr>
              <a:t>To reduce detection, they flew just above water line on way to Japan, and just above tree line after dropping their bombs</a:t>
            </a:r>
          </a:p>
          <a:p>
            <a:pPr>
              <a:buFont typeface="Arial" charset="0"/>
              <a:buChar char="•"/>
            </a:pPr>
            <a:r>
              <a:rPr lang="en-US" altLang="en-US" sz="1600">
                <a:latin typeface="Arial" charset="0"/>
                <a:cs typeface="Arial" charset="0"/>
              </a:rPr>
              <a:t>All but one successfully dropped their bombs on 10 military and industrial targets in Tokyo, two in Yokohama, and one each in Yokosuka, Nagoya, Kobe and Osaka.</a:t>
            </a:r>
          </a:p>
        </p:txBody>
      </p:sp>
    </p:spTree>
    <p:extLst>
      <p:ext uri="{BB962C8B-B14F-4D97-AF65-F5344CB8AC3E}">
        <p14:creationId xmlns:p14="http://schemas.microsoft.com/office/powerpoint/2010/main" val="17178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 name="Notes Placeholder 1">
            <a:extLst>
              <a:ext uri="{FF2B5EF4-FFF2-40B4-BE49-F238E27FC236}">
                <a16:creationId xmlns:a16="http://schemas.microsoft.com/office/drawing/2014/main" id="{7896455B-98E2-49E0-9761-692FFB9330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92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15104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83706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TextBox 1"/>
          <p:cNvSpPr txBox="1">
            <a:spLocks noChangeArrowheads="1"/>
          </p:cNvSpPr>
          <p:nvPr/>
        </p:nvSpPr>
        <p:spPr bwMode="auto">
          <a:xfrm>
            <a:off x="2007660" y="3388495"/>
            <a:ext cx="5405844" cy="332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2" tIns="45226" rIns="90452" bIns="45226">
            <a:spAutoFit/>
          </a:bodyPr>
          <a:lstStyle>
            <a:lvl1pPr marL="233363" indent="-233363">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buFont typeface="Arial" charset="0"/>
              <a:buChar char="•"/>
            </a:pPr>
            <a:r>
              <a:rPr lang="en-US" altLang="en-US" sz="1400">
                <a:latin typeface="Arial" charset="0"/>
                <a:cs typeface="Arial" charset="0"/>
              </a:rPr>
              <a:t>The idea of taking off from carriers originated from Captain Francis S. Low, a staff member of Admiral Ernest J. King, Chief of Naval Operations</a:t>
            </a:r>
          </a:p>
          <a:p>
            <a:pPr>
              <a:buFont typeface="Arial" charset="0"/>
              <a:buChar char="•"/>
            </a:pPr>
            <a:r>
              <a:rPr lang="en-US" altLang="en-US" sz="1400">
                <a:latin typeface="Arial" charset="0"/>
                <a:cs typeface="Arial" charset="0"/>
              </a:rPr>
              <a:t>Doolittle:  MS and Ph.D. from MIT</a:t>
            </a:r>
          </a:p>
          <a:p>
            <a:pPr>
              <a:buFont typeface="Arial" charset="0"/>
              <a:buChar char="•"/>
            </a:pPr>
            <a:r>
              <a:rPr lang="en-US" altLang="en-US" sz="1400">
                <a:latin typeface="Arial" charset="0"/>
                <a:cs typeface="Arial" charset="0"/>
              </a:rPr>
              <a:t>Already famous as a record-setting long distance speed pilot</a:t>
            </a:r>
          </a:p>
          <a:p>
            <a:pPr>
              <a:buFont typeface="Arial" charset="0"/>
              <a:buChar char="•"/>
            </a:pPr>
            <a:r>
              <a:rPr lang="en-US" altLang="en-US" sz="1400">
                <a:latin typeface="Arial" charset="0"/>
                <a:cs typeface="Arial" charset="0"/>
              </a:rPr>
              <a:t>Bomber’s armament was reduced.  Removed 230-pound liaison radio (since radio silence was required during mission).  Additional fuel tanks were added.</a:t>
            </a:r>
          </a:p>
          <a:p>
            <a:pPr>
              <a:buFont typeface="Arial" charset="0"/>
              <a:buChar char="•"/>
            </a:pPr>
            <a:r>
              <a:rPr lang="en-US" altLang="en-US" sz="1400">
                <a:latin typeface="Arial" charset="0"/>
                <a:cs typeface="Arial" charset="0"/>
              </a:rPr>
              <a:t>Hopefully with enough fuel to land on China coast.</a:t>
            </a:r>
          </a:p>
          <a:p>
            <a:pPr>
              <a:buFont typeface="Arial" charset="0"/>
              <a:buChar char="•"/>
            </a:pPr>
            <a:r>
              <a:rPr lang="en-US" altLang="en-US" sz="1400">
                <a:latin typeface="Arial" charset="0"/>
                <a:cs typeface="Arial" charset="0"/>
              </a:rPr>
              <a:t>Actually wanted to land on USSR’s Vladivostok, which was several hundred miles closer and less chance of running into Japanese troops on the ground.  But refused by USSR because of neutrality pact between USSR and Japan.</a:t>
            </a:r>
          </a:p>
          <a:p>
            <a:pPr>
              <a:buFont typeface="Arial" charset="0"/>
              <a:buChar char="•"/>
            </a:pPr>
            <a:r>
              <a:rPr lang="en-US" altLang="en-US" sz="1400">
                <a:latin typeface="Arial" charset="0"/>
                <a:cs typeface="Arial" charset="0"/>
              </a:rPr>
              <a:t>People didn’t know what they were volunteering for except that it was an extremely dangerous mission.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TextBox 1"/>
          <p:cNvSpPr txBox="1">
            <a:spLocks noChangeArrowheads="1"/>
          </p:cNvSpPr>
          <p:nvPr/>
        </p:nvSpPr>
        <p:spPr bwMode="auto">
          <a:xfrm>
            <a:off x="2007660" y="3388495"/>
            <a:ext cx="5405844" cy="332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2" tIns="45226" rIns="90452" bIns="45226">
            <a:spAutoFit/>
          </a:bodyPr>
          <a:lstStyle>
            <a:lvl1pPr marL="233363" indent="-233363">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buFont typeface="Arial" charset="0"/>
              <a:buChar char="•"/>
            </a:pPr>
            <a:r>
              <a:rPr lang="en-US" altLang="en-US" sz="1400">
                <a:latin typeface="Arial" charset="0"/>
                <a:cs typeface="Arial" charset="0"/>
              </a:rPr>
              <a:t>The idea of taking off from carriers originated from Captain Francis S. Low, a staff member of Admiral Ernest J. King, Chief of Naval Operations</a:t>
            </a:r>
          </a:p>
          <a:p>
            <a:pPr>
              <a:buFont typeface="Arial" charset="0"/>
              <a:buChar char="•"/>
            </a:pPr>
            <a:r>
              <a:rPr lang="en-US" altLang="en-US" sz="1400">
                <a:latin typeface="Arial" charset="0"/>
                <a:cs typeface="Arial" charset="0"/>
              </a:rPr>
              <a:t>Doolittle:  MS and Ph.D. from MIT</a:t>
            </a:r>
          </a:p>
          <a:p>
            <a:pPr>
              <a:buFont typeface="Arial" charset="0"/>
              <a:buChar char="•"/>
            </a:pPr>
            <a:r>
              <a:rPr lang="en-US" altLang="en-US" sz="1400">
                <a:latin typeface="Arial" charset="0"/>
                <a:cs typeface="Arial" charset="0"/>
              </a:rPr>
              <a:t>Already famous as a record-setting long distance speed pilot</a:t>
            </a:r>
          </a:p>
          <a:p>
            <a:pPr>
              <a:buFont typeface="Arial" charset="0"/>
              <a:buChar char="•"/>
            </a:pPr>
            <a:r>
              <a:rPr lang="en-US" altLang="en-US" sz="1400">
                <a:latin typeface="Arial" charset="0"/>
                <a:cs typeface="Arial" charset="0"/>
              </a:rPr>
              <a:t>Bomber’s armament was reduced.  Removed 230-pound liaison radio (since radio silence was required during mission).  Additional fuel tanks were added.</a:t>
            </a:r>
          </a:p>
          <a:p>
            <a:pPr>
              <a:buFont typeface="Arial" charset="0"/>
              <a:buChar char="•"/>
            </a:pPr>
            <a:r>
              <a:rPr lang="en-US" altLang="en-US" sz="1400">
                <a:latin typeface="Arial" charset="0"/>
                <a:cs typeface="Arial" charset="0"/>
              </a:rPr>
              <a:t>Hopefully with enough fuel to land on China coast.</a:t>
            </a:r>
          </a:p>
          <a:p>
            <a:pPr>
              <a:buFont typeface="Arial" charset="0"/>
              <a:buChar char="•"/>
            </a:pPr>
            <a:r>
              <a:rPr lang="en-US" altLang="en-US" sz="1400">
                <a:latin typeface="Arial" charset="0"/>
                <a:cs typeface="Arial" charset="0"/>
              </a:rPr>
              <a:t>Actually wanted to land on USSR’s Vladivostok, which was several hundred miles closer and less chance of running into Japanese troops on the ground.  But refused by USSR because of neutrality pact between USSR and Japan.</a:t>
            </a:r>
          </a:p>
          <a:p>
            <a:pPr>
              <a:buFont typeface="Arial" charset="0"/>
              <a:buChar char="•"/>
            </a:pPr>
            <a:r>
              <a:rPr lang="en-US" altLang="en-US" sz="1400">
                <a:latin typeface="Arial" charset="0"/>
                <a:cs typeface="Arial" charset="0"/>
              </a:rPr>
              <a:t>People didn’t know what they were volunteering for except that it was an extremely dangerous mission.</a:t>
            </a:r>
          </a:p>
        </p:txBody>
      </p:sp>
    </p:spTree>
    <p:extLst>
      <p:ext uri="{BB962C8B-B14F-4D97-AF65-F5344CB8AC3E}">
        <p14:creationId xmlns:p14="http://schemas.microsoft.com/office/powerpoint/2010/main" val="4546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TextBox 1"/>
          <p:cNvSpPr txBox="1">
            <a:spLocks noChangeArrowheads="1"/>
          </p:cNvSpPr>
          <p:nvPr/>
        </p:nvSpPr>
        <p:spPr bwMode="auto">
          <a:xfrm>
            <a:off x="1751967" y="3316731"/>
            <a:ext cx="6108209" cy="35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2" tIns="45226" rIns="90452" bIns="45226">
            <a:spAutoFit/>
          </a:bodyPr>
          <a:lstStyle>
            <a:lvl1pPr marL="233363" indent="-233363">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buFont typeface="Arial" charset="0"/>
              <a:buChar char="•"/>
            </a:pPr>
            <a:r>
              <a:rPr lang="en-US" altLang="en-US" sz="1600">
                <a:latin typeface="Arial" charset="0"/>
                <a:cs typeface="Arial" charset="0"/>
              </a:rPr>
              <a:t>The Japanese sentinel boat radioed an attack warning to Japan</a:t>
            </a:r>
          </a:p>
          <a:p>
            <a:pPr>
              <a:buFont typeface="Arial" charset="0"/>
              <a:buChar char="•"/>
            </a:pPr>
            <a:r>
              <a:rPr lang="en-US" altLang="en-US" sz="1600">
                <a:latin typeface="Arial" charset="0"/>
                <a:cs typeface="Arial" charset="0"/>
              </a:rPr>
              <a:t>First bomber, piloted by Doolittle, took off from carrier at 08:20, and all 16 bombers took off within an hour</a:t>
            </a:r>
          </a:p>
          <a:p>
            <a:pPr>
              <a:buFont typeface="Arial" charset="0"/>
              <a:buChar char="•"/>
            </a:pPr>
            <a:r>
              <a:rPr lang="en-US" altLang="en-US" sz="1600">
                <a:latin typeface="Arial" charset="0"/>
                <a:cs typeface="Arial" charset="0"/>
              </a:rPr>
              <a:t>Since they took off at 600 miles, and not 400 miles from Japan, they might not have enough fuel to reach China</a:t>
            </a:r>
          </a:p>
          <a:p>
            <a:pPr>
              <a:buFont typeface="Arial" charset="0"/>
              <a:buChar char="•"/>
            </a:pPr>
            <a:r>
              <a:rPr lang="en-US" altLang="en-US" sz="1600">
                <a:latin typeface="Arial" charset="0"/>
                <a:cs typeface="Arial" charset="0"/>
              </a:rPr>
              <a:t>Because they departed in the morning, instead of evening, it would be nighttime when the bombers reach the China coast, making it more difficult to land</a:t>
            </a:r>
          </a:p>
          <a:p>
            <a:pPr>
              <a:buFont typeface="Arial" charset="0"/>
              <a:buChar char="•"/>
            </a:pPr>
            <a:r>
              <a:rPr lang="en-US" altLang="en-US" sz="1600">
                <a:latin typeface="Arial" charset="0"/>
                <a:cs typeface="Arial" charset="0"/>
              </a:rPr>
              <a:t>To reduce detection, they flew just above water line on way to Japan, and just above tree line after dropping their bombs</a:t>
            </a:r>
          </a:p>
          <a:p>
            <a:pPr>
              <a:buFont typeface="Arial" charset="0"/>
              <a:buChar char="•"/>
            </a:pPr>
            <a:r>
              <a:rPr lang="en-US" altLang="en-US" sz="1600">
                <a:latin typeface="Arial" charset="0"/>
                <a:cs typeface="Arial" charset="0"/>
              </a:rPr>
              <a:t>All but one successfully dropped their bombs on 10 military and industrial targets in Tokyo, two in Yokohama, and one each in Yokosuka, Nagoya, Kobe and Osaka.</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nj-alpha.org/index.html"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685800" cy="5256213"/>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defRPr/>
            </a:pPr>
            <a:endParaRPr lang="en-US" altLang="en-US"/>
          </a:p>
        </p:txBody>
      </p:sp>
      <p:sp>
        <p:nvSpPr>
          <p:cNvPr id="4" name="Text Box 12"/>
          <p:cNvSpPr txBox="1">
            <a:spLocks noChangeArrowheads="1"/>
          </p:cNvSpPr>
          <p:nvPr userDrawn="1"/>
        </p:nvSpPr>
        <p:spPr bwMode="auto">
          <a:xfrm>
            <a:off x="850900" y="292100"/>
            <a:ext cx="23876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defRPr/>
            </a:pPr>
            <a:endParaRPr lang="en-US"/>
          </a:p>
        </p:txBody>
      </p:sp>
      <p:pic>
        <p:nvPicPr>
          <p:cNvPr id="5" name="Picture 1033" descr="logo">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1150" y="419100"/>
            <a:ext cx="15748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1598613" y="2466975"/>
            <a:ext cx="6962775" cy="328613"/>
          </a:xfrm>
        </p:spPr>
        <p:txBody>
          <a:bodyPr>
            <a:spAutoFit/>
          </a:bodyPr>
          <a:lstStyle>
            <a:lvl1pPr>
              <a:defRPr/>
            </a:lvl1pPr>
          </a:lstStyle>
          <a:p>
            <a:pPr lvl="0"/>
            <a:r>
              <a:rPr lang="en-US" noProof="0"/>
              <a:t>Click to edit Master title style</a:t>
            </a:r>
          </a:p>
        </p:txBody>
      </p:sp>
    </p:spTree>
    <p:extLst>
      <p:ext uri="{BB962C8B-B14F-4D97-AF65-F5344CB8AC3E}">
        <p14:creationId xmlns:p14="http://schemas.microsoft.com/office/powerpoint/2010/main" val="277434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585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562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7650" y="581025"/>
            <a:ext cx="1852613" cy="48212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36638" y="581025"/>
            <a:ext cx="5408612" cy="48212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392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CC8C199-44DF-4FB8-BDD1-AAA97AF34907}"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044DDE-41EE-4668-B382-E4290D359F33}" type="slidenum">
              <a:rPr lang="en-US"/>
              <a:pPr>
                <a:defRPr/>
              </a:pPr>
              <a:t>‹#›</a:t>
            </a:fld>
            <a:endParaRPr lang="en-US"/>
          </a:p>
        </p:txBody>
      </p:sp>
    </p:spTree>
    <p:extLst>
      <p:ext uri="{BB962C8B-B14F-4D97-AF65-F5344CB8AC3E}">
        <p14:creationId xmlns:p14="http://schemas.microsoft.com/office/powerpoint/2010/main" val="291000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7B48BC-7D6A-4A54-BE2A-282E633B7AB2}"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D2EDBA-9103-46B9-99BE-EDBAA3DC8E37}" type="slidenum">
              <a:rPr lang="en-US"/>
              <a:pPr>
                <a:defRPr/>
              </a:pPr>
              <a:t>‹#›</a:t>
            </a:fld>
            <a:endParaRPr lang="en-US"/>
          </a:p>
        </p:txBody>
      </p:sp>
    </p:spTree>
    <p:extLst>
      <p:ext uri="{BB962C8B-B14F-4D97-AF65-F5344CB8AC3E}">
        <p14:creationId xmlns:p14="http://schemas.microsoft.com/office/powerpoint/2010/main" val="20054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05ACE4-0CB2-4494-A40B-AAB3CC876345}"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71D4BE-245D-43C0-B476-3A250C5A05BB}" type="slidenum">
              <a:rPr lang="en-US"/>
              <a:pPr>
                <a:defRPr/>
              </a:pPr>
              <a:t>‹#›</a:t>
            </a:fld>
            <a:endParaRPr lang="en-US"/>
          </a:p>
        </p:txBody>
      </p:sp>
    </p:spTree>
    <p:extLst>
      <p:ext uri="{BB962C8B-B14F-4D97-AF65-F5344CB8AC3E}">
        <p14:creationId xmlns:p14="http://schemas.microsoft.com/office/powerpoint/2010/main" val="157498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3FBC82-2AAE-4123-8ABE-B0CEB737E8B4}" type="datetime1">
              <a:rPr lang="en-US"/>
              <a:pPr>
                <a:defRPr/>
              </a:pPr>
              <a:t>7/18/2018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50F06F-2D05-465B-9A7E-C1D473F2BB91}" type="slidenum">
              <a:rPr lang="en-US"/>
              <a:pPr>
                <a:defRPr/>
              </a:pPr>
              <a:t>‹#›</a:t>
            </a:fld>
            <a:endParaRPr lang="en-US"/>
          </a:p>
        </p:txBody>
      </p:sp>
    </p:spTree>
    <p:extLst>
      <p:ext uri="{BB962C8B-B14F-4D97-AF65-F5344CB8AC3E}">
        <p14:creationId xmlns:p14="http://schemas.microsoft.com/office/powerpoint/2010/main" val="1477593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B86A49-D6B1-4EDA-8054-AE0E40016AE6}" type="datetime1">
              <a:rPr lang="en-US"/>
              <a:pPr>
                <a:defRPr/>
              </a:pPr>
              <a:t>7/18/2018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4E1628-B552-4B89-9E24-92C5EB68CA94}" type="slidenum">
              <a:rPr lang="en-US"/>
              <a:pPr>
                <a:defRPr/>
              </a:pPr>
              <a:t>‹#›</a:t>
            </a:fld>
            <a:endParaRPr lang="en-US"/>
          </a:p>
        </p:txBody>
      </p:sp>
    </p:spTree>
    <p:extLst>
      <p:ext uri="{BB962C8B-B14F-4D97-AF65-F5344CB8AC3E}">
        <p14:creationId xmlns:p14="http://schemas.microsoft.com/office/powerpoint/2010/main" val="76002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859605-396A-4D3A-9486-82E0E2BE4DDA}" type="datetime1">
              <a:rPr lang="en-US"/>
              <a:pPr>
                <a:defRPr/>
              </a:pPr>
              <a:t>7/18/2018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04FDCB-B9EC-4B0E-A8E5-AE4B23A6344D}" type="slidenum">
              <a:rPr lang="en-US"/>
              <a:pPr>
                <a:defRPr/>
              </a:pPr>
              <a:t>‹#›</a:t>
            </a:fld>
            <a:endParaRPr lang="en-US"/>
          </a:p>
        </p:txBody>
      </p:sp>
    </p:spTree>
    <p:extLst>
      <p:ext uri="{BB962C8B-B14F-4D97-AF65-F5344CB8AC3E}">
        <p14:creationId xmlns:p14="http://schemas.microsoft.com/office/powerpoint/2010/main" val="2080060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22C3DB-C7E1-4683-B335-DBE5C1AE38B9}" type="datetime1">
              <a:rPr lang="en-US"/>
              <a:pPr>
                <a:defRPr/>
              </a:pPr>
              <a:t>7/18/2018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AD90463-ED44-430F-A1A0-693B74269097}" type="slidenum">
              <a:rPr lang="en-US"/>
              <a:pPr>
                <a:defRPr/>
              </a:pPr>
              <a:t>‹#›</a:t>
            </a:fld>
            <a:endParaRPr lang="en-US"/>
          </a:p>
        </p:txBody>
      </p:sp>
    </p:spTree>
    <p:extLst>
      <p:ext uri="{BB962C8B-B14F-4D97-AF65-F5344CB8AC3E}">
        <p14:creationId xmlns:p14="http://schemas.microsoft.com/office/powerpoint/2010/main" val="71855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20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07608D-17F1-4952-BED2-D1E391556FEA}" type="datetime1">
              <a:rPr lang="en-US"/>
              <a:pPr>
                <a:defRPr/>
              </a:pPr>
              <a:t>7/18/2018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C12F4-A8F6-4563-978A-1AEB84CC9878}" type="slidenum">
              <a:rPr lang="en-US"/>
              <a:pPr>
                <a:defRPr/>
              </a:pPr>
              <a:t>‹#›</a:t>
            </a:fld>
            <a:endParaRPr lang="en-US"/>
          </a:p>
        </p:txBody>
      </p:sp>
    </p:spTree>
    <p:extLst>
      <p:ext uri="{BB962C8B-B14F-4D97-AF65-F5344CB8AC3E}">
        <p14:creationId xmlns:p14="http://schemas.microsoft.com/office/powerpoint/2010/main" val="447544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1EF394-31B3-4A6B-8F69-527AB8FEC3DA}" type="datetime1">
              <a:rPr lang="en-US"/>
              <a:pPr>
                <a:defRPr/>
              </a:pPr>
              <a:t>7/18/2018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ED251B-66E9-4355-8DA2-13C41FD247CD}" type="slidenum">
              <a:rPr lang="en-US"/>
              <a:pPr>
                <a:defRPr/>
              </a:pPr>
              <a:t>‹#›</a:t>
            </a:fld>
            <a:endParaRPr lang="en-US"/>
          </a:p>
        </p:txBody>
      </p:sp>
    </p:spTree>
    <p:extLst>
      <p:ext uri="{BB962C8B-B14F-4D97-AF65-F5344CB8AC3E}">
        <p14:creationId xmlns:p14="http://schemas.microsoft.com/office/powerpoint/2010/main" val="1166611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01B8B6-DD97-40B0-B367-CCAB01578316}"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AF7FF0-BBBA-4EB2-8EEB-43D0263C99AE}" type="slidenum">
              <a:rPr lang="en-US"/>
              <a:pPr>
                <a:defRPr/>
              </a:pPr>
              <a:t>‹#›</a:t>
            </a:fld>
            <a:endParaRPr lang="en-US"/>
          </a:p>
        </p:txBody>
      </p:sp>
    </p:spTree>
    <p:extLst>
      <p:ext uri="{BB962C8B-B14F-4D97-AF65-F5344CB8AC3E}">
        <p14:creationId xmlns:p14="http://schemas.microsoft.com/office/powerpoint/2010/main" val="2180907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3965DA-CDD5-4D4D-87C4-FB7FC1C7F2E8}"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089DCA-E55E-48F5-AB60-6C5580ED838B}" type="slidenum">
              <a:rPr lang="en-US"/>
              <a:pPr>
                <a:defRPr/>
              </a:pPr>
              <a:t>‹#›</a:t>
            </a:fld>
            <a:endParaRPr lang="en-US"/>
          </a:p>
        </p:txBody>
      </p:sp>
    </p:spTree>
    <p:extLst>
      <p:ext uri="{BB962C8B-B14F-4D97-AF65-F5344CB8AC3E}">
        <p14:creationId xmlns:p14="http://schemas.microsoft.com/office/powerpoint/2010/main" val="139311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444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9864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6638" y="1423988"/>
            <a:ext cx="3630612"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9650" y="1423988"/>
            <a:ext cx="3630613"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25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95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36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694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1"/>
          <p:cNvSpPr>
            <a:spLocks noChangeArrowheads="1"/>
          </p:cNvSpPr>
          <p:nvPr/>
        </p:nvSpPr>
        <p:spPr bwMode="auto">
          <a:xfrm>
            <a:off x="0" y="0"/>
            <a:ext cx="685800" cy="5256213"/>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defRPr/>
            </a:pPr>
            <a:endParaRPr lang="en-US" altLang="en-US"/>
          </a:p>
        </p:txBody>
      </p:sp>
      <p:sp>
        <p:nvSpPr>
          <p:cNvPr id="2050" name="Rectangle 2"/>
          <p:cNvSpPr>
            <a:spLocks noGrp="1" noChangeArrowheads="1"/>
          </p:cNvSpPr>
          <p:nvPr>
            <p:ph type="title"/>
          </p:nvPr>
        </p:nvSpPr>
        <p:spPr bwMode="auto">
          <a:xfrm>
            <a:off x="1036638" y="581025"/>
            <a:ext cx="7412037" cy="75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p:cNvSpPr>
            <a:spLocks noGrp="1" noChangeArrowheads="1"/>
          </p:cNvSpPr>
          <p:nvPr>
            <p:ph type="body" idx="1"/>
          </p:nvPr>
        </p:nvSpPr>
        <p:spPr bwMode="auto">
          <a:xfrm>
            <a:off x="1036638" y="1423988"/>
            <a:ext cx="7413625"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a:t>
            </a:r>
            <a:r>
              <a:rPr lang="en-US" altLang="en-US" dirty="0" err="1"/>
              <a:t>styles;kjdflaskjl;jkafjkdljkdkjasjklf</a:t>
            </a:r>
            <a:endParaRPr lang="en-US" altLang="en-US" dirty="0"/>
          </a:p>
          <a:p>
            <a:pPr lvl="1"/>
            <a:r>
              <a:rPr lang="en-US" altLang="en-US" dirty="0"/>
              <a:t> Second level</a:t>
            </a:r>
          </a:p>
          <a:p>
            <a:pPr lvl="2"/>
            <a:r>
              <a:rPr lang="en-US" altLang="en-US" dirty="0"/>
              <a:t> Third level</a:t>
            </a:r>
          </a:p>
          <a:p>
            <a:pPr lvl="3"/>
            <a:r>
              <a:rPr lang="en-US" altLang="en-US" dirty="0"/>
              <a:t>  Fourth level</a:t>
            </a:r>
          </a:p>
          <a:p>
            <a:pPr lvl="4"/>
            <a:r>
              <a:rPr lang="en-US" altLang="en-US" dirty="0"/>
              <a:t>  Fifth level</a:t>
            </a:r>
          </a:p>
        </p:txBody>
      </p:sp>
      <p:sp>
        <p:nvSpPr>
          <p:cNvPr id="2080" name="Freeform 32"/>
          <p:cNvSpPr>
            <a:spLocks/>
          </p:cNvSpPr>
          <p:nvPr/>
        </p:nvSpPr>
        <p:spPr bwMode="auto">
          <a:xfrm flipH="1">
            <a:off x="1036638" y="871538"/>
            <a:ext cx="7783512" cy="5487987"/>
          </a:xfrm>
          <a:custGeom>
            <a:avLst/>
            <a:gdLst>
              <a:gd name="T0" fmla="*/ 2147483647 w 4898"/>
              <a:gd name="T1" fmla="*/ 0 h 624"/>
              <a:gd name="T2" fmla="*/ 0 w 4898"/>
              <a:gd name="T3" fmla="*/ 0 h 624"/>
              <a:gd name="T4" fmla="*/ 0 w 4898"/>
              <a:gd name="T5" fmla="*/ 2147483647 h 624"/>
              <a:gd name="T6" fmla="*/ 0 60000 65536"/>
              <a:gd name="T7" fmla="*/ 0 60000 65536"/>
              <a:gd name="T8" fmla="*/ 0 60000 65536"/>
            </a:gdLst>
            <a:ahLst/>
            <a:cxnLst>
              <a:cxn ang="T6">
                <a:pos x="T0" y="T1"/>
              </a:cxn>
              <a:cxn ang="T7">
                <a:pos x="T2" y="T3"/>
              </a:cxn>
              <a:cxn ang="T8">
                <a:pos x="T4" y="T5"/>
              </a:cxn>
            </a:cxnLst>
            <a:rect l="0" t="0" r="r" b="b"/>
            <a:pathLst>
              <a:path w="4898" h="624">
                <a:moveTo>
                  <a:pt x="4898" y="0"/>
                </a:moveTo>
                <a:lnTo>
                  <a:pt x="0" y="0"/>
                </a:lnTo>
                <a:lnTo>
                  <a:pt x="0" y="624"/>
                </a:lnTo>
              </a:path>
            </a:pathLst>
          </a:custGeom>
          <a:noFill/>
          <a:ln w="127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40"/>
          <p:cNvSpPr>
            <a:spLocks noChangeArrowheads="1"/>
          </p:cNvSpPr>
          <p:nvPr/>
        </p:nvSpPr>
        <p:spPr bwMode="auto">
          <a:xfrm>
            <a:off x="7058025" y="6438900"/>
            <a:ext cx="17621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r">
              <a:buClr>
                <a:schemeClr val="tx1"/>
              </a:buClr>
              <a:buFont typeface="Arial" charset="0"/>
              <a:buNone/>
              <a:defRPr/>
            </a:pPr>
            <a:r>
              <a:rPr lang="en-US" altLang="en-US" sz="1000" dirty="0">
                <a:latin typeface="Arial" charset="0"/>
              </a:rPr>
              <a:t>dmt-</a:t>
            </a:r>
            <a:r>
              <a:rPr lang="en-US" altLang="zh-TW" sz="1000" dirty="0">
                <a:latin typeface="Arial" charset="0"/>
                <a:ea typeface="新細明體" pitchFamily="18" charset="-120"/>
              </a:rPr>
              <a:t>7/25/2018</a:t>
            </a:r>
            <a:r>
              <a:rPr lang="en-US" altLang="en-US" sz="1000" dirty="0">
                <a:latin typeface="Arial" charset="0"/>
              </a:rPr>
              <a:t>– </a:t>
            </a:r>
            <a:fld id="{CDFFBD1C-9DCB-4B66-AAEF-7FC9C57532E8}" type="slidenum">
              <a:rPr lang="en-US" altLang="en-US" sz="1000" smtClean="0">
                <a:latin typeface="Arial" charset="0"/>
              </a:rPr>
              <a:pPr algn="r">
                <a:buClr>
                  <a:schemeClr val="tx1"/>
                </a:buClr>
                <a:buFont typeface="Arial" charset="0"/>
                <a:buNone/>
                <a:defRPr/>
              </a:pPr>
              <a:t>‹#›</a:t>
            </a:fld>
            <a:endParaRPr lang="en-US" altLang="en-US" sz="1000" dirty="0">
              <a:latin typeface="Arial" charset="0"/>
            </a:endParaRPr>
          </a:p>
        </p:txBody>
      </p:sp>
    </p:spTree>
  </p:cSld>
  <p:clrMap bg1="lt1" tx1="dk1" bg2="lt2" tx2="dk2" accent1="accent1" accent2="accent2" accent3="accent3" accent4="accent4" accent5="accent5" accent6="accent6" hlink="hlink" folHlink="folHlink"/>
  <p:sldLayoutIdLst>
    <p:sldLayoutId id="2147483959"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500"/>
                                        <p:tgtEl>
                                          <p:spTgt spid="2051"/>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080"/>
                                        </p:tgtEl>
                                        <p:attrNameLst>
                                          <p:attrName>style.visibility</p:attrName>
                                        </p:attrNameLst>
                                      </p:cBhvr>
                                      <p:to>
                                        <p:strVal val="visible"/>
                                      </p:to>
                                    </p:set>
                                    <p:animEffect transition="in" filter="strips(downRight)">
                                      <p:cBhvr>
                                        <p:cTn id="15" dur="500"/>
                                        <p:tgtEl>
                                          <p:spTgt spid="2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autoUpdateAnimBg="0">
        <p:tmplLst>
          <p:tmpl>
            <p:tnLst>
              <p:par>
                <p:cTn presetID="22" presetClass="entr" presetSubtype="8" fill="hold" nodeType="after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wipe(left)">
                      <p:cBhvr>
                        <p:cTn dur="500"/>
                        <p:tgtEl>
                          <p:spTgt spid="2051"/>
                        </p:tgtEl>
                      </p:cBhvr>
                    </p:animEffect>
                  </p:childTnLst>
                </p:cTn>
              </p:par>
            </p:tnLst>
          </p:tmpl>
        </p:tmplLst>
      </p:bldP>
      <p:bldP spid="2080" grpId="0" animBg="1"/>
    </p:bldLst>
  </p:timing>
  <p:hf sldNum="0" hdr="0" ftr="0"/>
  <p:txStyles>
    <p:titleStyle>
      <a:lvl1pPr algn="l" rtl="0" eaLnBrk="0" fontAlgn="base" hangingPunct="0">
        <a:lnSpc>
          <a:spcPct val="90000"/>
        </a:lnSpc>
        <a:spcBef>
          <a:spcPct val="0"/>
        </a:spcBef>
        <a:spcAft>
          <a:spcPct val="0"/>
        </a:spcAft>
        <a:defRPr kumimoji="1" sz="2400">
          <a:solidFill>
            <a:schemeClr val="tx2"/>
          </a:solidFill>
          <a:latin typeface="+mj-lt"/>
          <a:ea typeface="+mj-ea"/>
          <a:cs typeface="+mj-cs"/>
        </a:defRPr>
      </a:lvl1pPr>
      <a:lvl2pPr algn="l" rtl="0" eaLnBrk="0" fontAlgn="base" hangingPunct="0">
        <a:lnSpc>
          <a:spcPct val="90000"/>
        </a:lnSpc>
        <a:spcBef>
          <a:spcPct val="0"/>
        </a:spcBef>
        <a:spcAft>
          <a:spcPct val="0"/>
        </a:spcAft>
        <a:defRPr kumimoji="1" sz="2400">
          <a:solidFill>
            <a:schemeClr val="tx2"/>
          </a:solidFill>
          <a:latin typeface="Arial Black" pitchFamily="34" charset="0"/>
        </a:defRPr>
      </a:lvl2pPr>
      <a:lvl3pPr algn="l" rtl="0" eaLnBrk="0" fontAlgn="base" hangingPunct="0">
        <a:lnSpc>
          <a:spcPct val="90000"/>
        </a:lnSpc>
        <a:spcBef>
          <a:spcPct val="0"/>
        </a:spcBef>
        <a:spcAft>
          <a:spcPct val="0"/>
        </a:spcAft>
        <a:defRPr kumimoji="1" sz="2400">
          <a:solidFill>
            <a:schemeClr val="tx2"/>
          </a:solidFill>
          <a:latin typeface="Arial Black" pitchFamily="34" charset="0"/>
        </a:defRPr>
      </a:lvl3pPr>
      <a:lvl4pPr algn="l" rtl="0" eaLnBrk="0" fontAlgn="base" hangingPunct="0">
        <a:lnSpc>
          <a:spcPct val="90000"/>
        </a:lnSpc>
        <a:spcBef>
          <a:spcPct val="0"/>
        </a:spcBef>
        <a:spcAft>
          <a:spcPct val="0"/>
        </a:spcAft>
        <a:defRPr kumimoji="1" sz="2400">
          <a:solidFill>
            <a:schemeClr val="tx2"/>
          </a:solidFill>
          <a:latin typeface="Arial Black" pitchFamily="34" charset="0"/>
        </a:defRPr>
      </a:lvl4pPr>
      <a:lvl5pPr algn="l" rtl="0" eaLnBrk="0" fontAlgn="base" hangingPunct="0">
        <a:lnSpc>
          <a:spcPct val="90000"/>
        </a:lnSpc>
        <a:spcBef>
          <a:spcPct val="0"/>
        </a:spcBef>
        <a:spcAft>
          <a:spcPct val="0"/>
        </a:spcAft>
        <a:defRPr kumimoji="1" sz="2400">
          <a:solidFill>
            <a:schemeClr val="tx2"/>
          </a:solidFill>
          <a:latin typeface="Arial Black" pitchFamily="34" charset="0"/>
        </a:defRPr>
      </a:lvl5pPr>
      <a:lvl6pPr marL="457200" algn="l" rtl="0" eaLnBrk="0" fontAlgn="base" hangingPunct="0">
        <a:lnSpc>
          <a:spcPct val="90000"/>
        </a:lnSpc>
        <a:spcBef>
          <a:spcPct val="0"/>
        </a:spcBef>
        <a:spcAft>
          <a:spcPct val="0"/>
        </a:spcAft>
        <a:defRPr kumimoji="1" sz="2400">
          <a:solidFill>
            <a:schemeClr val="tx2"/>
          </a:solidFill>
          <a:latin typeface="Arial Black" pitchFamily="34" charset="0"/>
        </a:defRPr>
      </a:lvl6pPr>
      <a:lvl7pPr marL="914400" algn="l" rtl="0" eaLnBrk="0" fontAlgn="base" hangingPunct="0">
        <a:lnSpc>
          <a:spcPct val="90000"/>
        </a:lnSpc>
        <a:spcBef>
          <a:spcPct val="0"/>
        </a:spcBef>
        <a:spcAft>
          <a:spcPct val="0"/>
        </a:spcAft>
        <a:defRPr kumimoji="1" sz="2400">
          <a:solidFill>
            <a:schemeClr val="tx2"/>
          </a:solidFill>
          <a:latin typeface="Arial Black" pitchFamily="34" charset="0"/>
        </a:defRPr>
      </a:lvl7pPr>
      <a:lvl8pPr marL="1371600" algn="l" rtl="0" eaLnBrk="0" fontAlgn="base" hangingPunct="0">
        <a:lnSpc>
          <a:spcPct val="90000"/>
        </a:lnSpc>
        <a:spcBef>
          <a:spcPct val="0"/>
        </a:spcBef>
        <a:spcAft>
          <a:spcPct val="0"/>
        </a:spcAft>
        <a:defRPr kumimoji="1" sz="2400">
          <a:solidFill>
            <a:schemeClr val="tx2"/>
          </a:solidFill>
          <a:latin typeface="Arial Black" pitchFamily="34" charset="0"/>
        </a:defRPr>
      </a:lvl8pPr>
      <a:lvl9pPr marL="1828800" algn="l" rtl="0" eaLnBrk="0" fontAlgn="base" hangingPunct="0">
        <a:lnSpc>
          <a:spcPct val="90000"/>
        </a:lnSpc>
        <a:spcBef>
          <a:spcPct val="0"/>
        </a:spcBef>
        <a:spcAft>
          <a:spcPct val="0"/>
        </a:spcAft>
        <a:defRPr kumimoji="1" sz="2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kumimoji="1" sz="2400">
          <a:solidFill>
            <a:srgbClr val="0061D6"/>
          </a:solidFill>
          <a:latin typeface="+mn-lt"/>
          <a:ea typeface="+mn-ea"/>
          <a:cs typeface="+mn-cs"/>
        </a:defRPr>
      </a:lvl1pPr>
      <a:lvl2pPr marL="800100" indent="-342900" algn="l" rtl="0" eaLnBrk="0" fontAlgn="base" hangingPunct="0">
        <a:spcBef>
          <a:spcPct val="20000"/>
        </a:spcBef>
        <a:spcAft>
          <a:spcPct val="0"/>
        </a:spcAft>
        <a:buClr>
          <a:schemeClr val="accent1"/>
        </a:buClr>
        <a:buChar char="–"/>
        <a:defRPr kumimoji="1" sz="2200">
          <a:solidFill>
            <a:srgbClr val="0061D6"/>
          </a:solidFill>
          <a:latin typeface="+mn-lt"/>
        </a:defRPr>
      </a:lvl2pPr>
      <a:lvl3pPr marL="1257300" indent="-342900" algn="l" rtl="0" eaLnBrk="0" fontAlgn="base" hangingPunct="0">
        <a:spcBef>
          <a:spcPct val="20000"/>
        </a:spcBef>
        <a:spcAft>
          <a:spcPct val="0"/>
        </a:spcAft>
        <a:buClr>
          <a:schemeClr val="accent1"/>
        </a:buClr>
        <a:buFont typeface="Wingdings" pitchFamily="2" charset="2"/>
        <a:buChar char=""/>
        <a:defRPr kumimoji="1" sz="2000">
          <a:solidFill>
            <a:srgbClr val="0061D6"/>
          </a:solidFill>
          <a:latin typeface="+mn-lt"/>
        </a:defRPr>
      </a:lvl3pPr>
      <a:lvl4pPr marL="1714500" indent="-342900" algn="l" rtl="0" eaLnBrk="0" fontAlgn="base" hangingPunct="0">
        <a:spcBef>
          <a:spcPct val="20000"/>
        </a:spcBef>
        <a:spcAft>
          <a:spcPct val="0"/>
        </a:spcAft>
        <a:buClr>
          <a:schemeClr val="accent1"/>
        </a:buClr>
        <a:buChar char="–"/>
        <a:defRPr kumimoji="1">
          <a:solidFill>
            <a:srgbClr val="0061D6"/>
          </a:solidFill>
          <a:latin typeface="+mn-lt"/>
        </a:defRPr>
      </a:lvl4pPr>
      <a:lvl5pPr marL="2171700" indent="-342900" algn="l" rtl="0" eaLnBrk="0" fontAlgn="base" hangingPunct="0">
        <a:spcBef>
          <a:spcPct val="20000"/>
        </a:spcBef>
        <a:spcAft>
          <a:spcPct val="0"/>
        </a:spcAft>
        <a:buClr>
          <a:schemeClr val="accent1"/>
        </a:buClr>
        <a:buFont typeface="Wingdings" pitchFamily="2" charset="2"/>
        <a:buChar char=""/>
        <a:defRPr kumimoji="1" sz="1600">
          <a:solidFill>
            <a:srgbClr val="0061D6"/>
          </a:solidFill>
          <a:latin typeface="+mn-lt"/>
        </a:defRPr>
      </a:lvl5pPr>
      <a:lvl6pPr marL="2628900" indent="-342900" algn="l" rtl="0" eaLnBrk="0" fontAlgn="base" hangingPunct="0">
        <a:spcBef>
          <a:spcPct val="20000"/>
        </a:spcBef>
        <a:spcAft>
          <a:spcPct val="0"/>
        </a:spcAft>
        <a:buClr>
          <a:schemeClr val="accent1"/>
        </a:buClr>
        <a:buFont typeface="Wingdings" pitchFamily="2" charset="2"/>
        <a:buChar char=""/>
        <a:defRPr kumimoji="1" sz="1600">
          <a:solidFill>
            <a:srgbClr val="0061D6"/>
          </a:solidFill>
          <a:latin typeface="+mn-lt"/>
        </a:defRPr>
      </a:lvl6pPr>
      <a:lvl7pPr marL="3086100" indent="-342900" algn="l" rtl="0" eaLnBrk="0" fontAlgn="base" hangingPunct="0">
        <a:spcBef>
          <a:spcPct val="20000"/>
        </a:spcBef>
        <a:spcAft>
          <a:spcPct val="0"/>
        </a:spcAft>
        <a:buClr>
          <a:schemeClr val="accent1"/>
        </a:buClr>
        <a:buFont typeface="Wingdings" pitchFamily="2" charset="2"/>
        <a:buChar char=""/>
        <a:defRPr kumimoji="1" sz="1600">
          <a:solidFill>
            <a:srgbClr val="0061D6"/>
          </a:solidFill>
          <a:latin typeface="+mn-lt"/>
        </a:defRPr>
      </a:lvl7pPr>
      <a:lvl8pPr marL="3543300" indent="-342900" algn="l" rtl="0" eaLnBrk="0" fontAlgn="base" hangingPunct="0">
        <a:spcBef>
          <a:spcPct val="20000"/>
        </a:spcBef>
        <a:spcAft>
          <a:spcPct val="0"/>
        </a:spcAft>
        <a:buClr>
          <a:schemeClr val="accent1"/>
        </a:buClr>
        <a:buFont typeface="Wingdings" pitchFamily="2" charset="2"/>
        <a:buChar char=""/>
        <a:defRPr kumimoji="1" sz="1600">
          <a:solidFill>
            <a:srgbClr val="0061D6"/>
          </a:solidFill>
          <a:latin typeface="+mn-lt"/>
        </a:defRPr>
      </a:lvl8pPr>
      <a:lvl9pPr marL="4000500" indent="-342900" algn="l" rtl="0" eaLnBrk="0" fontAlgn="base" hangingPunct="0">
        <a:spcBef>
          <a:spcPct val="20000"/>
        </a:spcBef>
        <a:spcAft>
          <a:spcPct val="0"/>
        </a:spcAft>
        <a:buClr>
          <a:schemeClr val="accent1"/>
        </a:buClr>
        <a:buFont typeface="Wingdings" pitchFamily="2" charset="2"/>
        <a:buChar char=""/>
        <a:defRPr kumimoji="1" sz="1600">
          <a:solidFill>
            <a:srgbClr val="0061D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D2FA2B6-695C-4CA8-B0A1-FE30D2D775C3}" type="datetime1">
              <a:rPr lang="en-US"/>
              <a:pPr>
                <a:defRPr/>
              </a:pPr>
              <a:t>7/18/2018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D8A035-0620-4A45-99E2-B7257704D2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japantimes.co.jp/news/2015/04/04/national/new-kyushu-museum-breaks-taboo-with-pow-vivisection-display#.VclAq_lcB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10000cfj.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Freeform 2"/>
          <p:cNvSpPr>
            <a:spLocks/>
          </p:cNvSpPr>
          <p:nvPr/>
        </p:nvSpPr>
        <p:spPr bwMode="auto">
          <a:xfrm flipH="1">
            <a:off x="1273175" y="2008188"/>
            <a:ext cx="7245350" cy="4518025"/>
          </a:xfrm>
          <a:custGeom>
            <a:avLst/>
            <a:gdLst>
              <a:gd name="T0" fmla="*/ 2147483647 w 4898"/>
              <a:gd name="T1" fmla="*/ 0 h 624"/>
              <a:gd name="T2" fmla="*/ 0 w 4898"/>
              <a:gd name="T3" fmla="*/ 0 h 624"/>
              <a:gd name="T4" fmla="*/ 0 w 4898"/>
              <a:gd name="T5" fmla="*/ 2147483647 h 624"/>
              <a:gd name="T6" fmla="*/ 0 60000 65536"/>
              <a:gd name="T7" fmla="*/ 0 60000 65536"/>
              <a:gd name="T8" fmla="*/ 0 60000 65536"/>
            </a:gdLst>
            <a:ahLst/>
            <a:cxnLst>
              <a:cxn ang="T6">
                <a:pos x="T0" y="T1"/>
              </a:cxn>
              <a:cxn ang="T7">
                <a:pos x="T2" y="T3"/>
              </a:cxn>
              <a:cxn ang="T8">
                <a:pos x="T4" y="T5"/>
              </a:cxn>
            </a:cxnLst>
            <a:rect l="0" t="0" r="r" b="b"/>
            <a:pathLst>
              <a:path w="4898" h="624">
                <a:moveTo>
                  <a:pt x="4898" y="0"/>
                </a:moveTo>
                <a:lnTo>
                  <a:pt x="0" y="0"/>
                </a:lnTo>
                <a:lnTo>
                  <a:pt x="0" y="624"/>
                </a:lnTo>
              </a:path>
            </a:pathLst>
          </a:custGeom>
          <a:noFill/>
          <a:ln w="127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9" name="Rectangle 3"/>
          <p:cNvSpPr>
            <a:spLocks noGrp="1" noChangeArrowheads="1"/>
          </p:cNvSpPr>
          <p:nvPr>
            <p:ph type="ctrTitle"/>
          </p:nvPr>
        </p:nvSpPr>
        <p:spPr>
          <a:xfrm>
            <a:off x="1036638" y="2008188"/>
            <a:ext cx="7481887" cy="4678204"/>
          </a:xfrm>
        </p:spPr>
        <p:txBody>
          <a:bodyPr/>
          <a:lstStyle/>
          <a:p>
            <a:pPr algn="ctr">
              <a:lnSpc>
                <a:spcPct val="100000"/>
              </a:lnSpc>
              <a:spcBef>
                <a:spcPts val="0"/>
              </a:spcBef>
              <a:spcAft>
                <a:spcPts val="600"/>
              </a:spcAft>
            </a:pPr>
            <a:br>
              <a:rPr lang="en-US" altLang="zh-TW" sz="1200" b="1" dirty="0">
                <a:solidFill>
                  <a:srgbClr val="0061D6"/>
                </a:solidFill>
                <a:latin typeface="Arial" charset="0"/>
                <a:ea typeface="新細明體" pitchFamily="18" charset="-120"/>
              </a:rPr>
            </a:br>
            <a:r>
              <a:rPr lang="en-US" altLang="zh-TW" sz="800" b="1" dirty="0">
                <a:solidFill>
                  <a:srgbClr val="0061D6"/>
                </a:solidFill>
                <a:latin typeface="Arial" charset="0"/>
                <a:ea typeface="新細明體" pitchFamily="18" charset="-120"/>
              </a:rPr>
              <a:t> </a:t>
            </a:r>
            <a:br>
              <a:rPr lang="en-US" altLang="zh-TW" sz="1200" b="1" dirty="0">
                <a:solidFill>
                  <a:srgbClr val="0061D6"/>
                </a:solidFill>
                <a:latin typeface="Arial" charset="0"/>
                <a:ea typeface="新細明體" pitchFamily="18" charset="-120"/>
              </a:rPr>
            </a:br>
            <a:r>
              <a:rPr lang="en-US" altLang="zh-TW" sz="3200" b="1" dirty="0">
                <a:solidFill>
                  <a:srgbClr val="0061D6"/>
                </a:solidFill>
                <a:latin typeface="Arial" charset="0"/>
                <a:ea typeface="新細明體" pitchFamily="18" charset="-120"/>
              </a:rPr>
              <a:t>10,000 Cries for Justice</a:t>
            </a:r>
            <a:br>
              <a:rPr lang="en-US" altLang="zh-TW" sz="3200" b="1" dirty="0">
                <a:solidFill>
                  <a:srgbClr val="0061D6"/>
                </a:solidFill>
                <a:latin typeface="Arial" charset="0"/>
                <a:ea typeface="新細明體" pitchFamily="18" charset="-120"/>
              </a:rPr>
            </a:br>
            <a:br>
              <a:rPr lang="en-US" altLang="zh-TW" sz="2800" b="1" dirty="0">
                <a:solidFill>
                  <a:srgbClr val="0061D6"/>
                </a:solidFill>
                <a:latin typeface="Arial" charset="0"/>
                <a:ea typeface="新細明體" pitchFamily="18" charset="-120"/>
              </a:rPr>
            </a:br>
            <a:r>
              <a:rPr lang="en-US" altLang="zh-TW" sz="2800" dirty="0">
                <a:solidFill>
                  <a:srgbClr val="0061D6"/>
                </a:solidFill>
                <a:latin typeface="Arial" charset="0"/>
                <a:ea typeface="新細明體" pitchFamily="18" charset="-120"/>
              </a:rPr>
              <a:t>13</a:t>
            </a:r>
            <a:r>
              <a:rPr lang="en-US" altLang="zh-TW" sz="2800" baseline="30000" dirty="0">
                <a:solidFill>
                  <a:srgbClr val="0061D6"/>
                </a:solidFill>
                <a:latin typeface="Arial" charset="0"/>
                <a:ea typeface="新細明體" pitchFamily="18" charset="-120"/>
              </a:rPr>
              <a:t>th</a:t>
            </a:r>
            <a:r>
              <a:rPr lang="en-US" altLang="zh-TW" sz="2800" dirty="0">
                <a:solidFill>
                  <a:srgbClr val="0061D6"/>
                </a:solidFill>
                <a:latin typeface="Arial" charset="0"/>
                <a:ea typeface="新細明體" pitchFamily="18" charset="-120"/>
              </a:rPr>
              <a:t> International Conference</a:t>
            </a:r>
            <a:br>
              <a:rPr lang="en-US" altLang="zh-TW" sz="2800" dirty="0">
                <a:solidFill>
                  <a:srgbClr val="0061D6"/>
                </a:solidFill>
                <a:latin typeface="Arial" charset="0"/>
                <a:ea typeface="新細明體" pitchFamily="18" charset="-120"/>
              </a:rPr>
            </a:br>
            <a:r>
              <a:rPr lang="en-US" altLang="zh-TW" sz="2800" dirty="0">
                <a:solidFill>
                  <a:srgbClr val="0061D6"/>
                </a:solidFill>
                <a:latin typeface="Arial" charset="0"/>
                <a:ea typeface="新細明體" pitchFamily="18" charset="-120"/>
              </a:rPr>
              <a:t>on Interdisciplinary Social Sciences</a:t>
            </a:r>
            <a:br>
              <a:rPr lang="en-US" altLang="zh-TW" sz="1800" dirty="0">
                <a:solidFill>
                  <a:srgbClr val="0061D6"/>
                </a:solidFill>
                <a:latin typeface="Arial" charset="0"/>
                <a:ea typeface="新細明體" pitchFamily="18" charset="-120"/>
              </a:rPr>
            </a:br>
            <a:br>
              <a:rPr lang="en-US" altLang="zh-TW" sz="1000" dirty="0">
                <a:solidFill>
                  <a:srgbClr val="0061D6"/>
                </a:solidFill>
                <a:latin typeface="Arial" charset="0"/>
                <a:ea typeface="新細明體" pitchFamily="18" charset="-120"/>
              </a:rPr>
            </a:br>
            <a:r>
              <a:rPr lang="en-US" altLang="zh-TW" dirty="0">
                <a:solidFill>
                  <a:srgbClr val="0061D6"/>
                </a:solidFill>
                <a:latin typeface="Arial" charset="0"/>
                <a:ea typeface="新細明體" pitchFamily="18" charset="-120"/>
              </a:rPr>
              <a:t>University of Granada, Granada, Spain</a:t>
            </a:r>
            <a:br>
              <a:rPr lang="en-US" altLang="zh-TW" sz="3200" b="1" dirty="0">
                <a:solidFill>
                  <a:srgbClr val="0061D6"/>
                </a:solidFill>
                <a:latin typeface="Arial" charset="0"/>
                <a:ea typeface="新細明體" pitchFamily="18" charset="-120"/>
              </a:rPr>
            </a:br>
            <a:r>
              <a:rPr lang="en-US" altLang="zh-TW" sz="2000" dirty="0">
                <a:solidFill>
                  <a:srgbClr val="0061D6"/>
                </a:solidFill>
                <a:latin typeface="Arial" charset="0"/>
                <a:ea typeface="新細明體" pitchFamily="18" charset="-120"/>
              </a:rPr>
              <a:t> </a:t>
            </a:r>
            <a:br>
              <a:rPr lang="en-US" altLang="zh-TW" sz="2000" b="1" dirty="0">
                <a:solidFill>
                  <a:srgbClr val="0061D6"/>
                </a:solidFill>
                <a:latin typeface="Arial" charset="0"/>
                <a:ea typeface="新細明體" pitchFamily="18" charset="-120"/>
              </a:rPr>
            </a:br>
            <a:r>
              <a:rPr lang="en-US" altLang="zh-TW" sz="2600" b="1" dirty="0">
                <a:solidFill>
                  <a:srgbClr val="0061D6"/>
                </a:solidFill>
                <a:latin typeface="Arial" charset="0"/>
                <a:ea typeface="新細明體" pitchFamily="18" charset="-120"/>
              </a:rPr>
              <a:t>Don M. Tow</a:t>
            </a:r>
            <a:br>
              <a:rPr lang="en-US" altLang="zh-TW" sz="2200" dirty="0">
                <a:solidFill>
                  <a:srgbClr val="0061D6"/>
                </a:solidFill>
                <a:latin typeface="Arial" charset="0"/>
                <a:ea typeface="新細明體" pitchFamily="18" charset="-120"/>
              </a:rPr>
            </a:br>
            <a:r>
              <a:rPr lang="en-US" altLang="zh-TW" sz="2200" dirty="0">
                <a:solidFill>
                  <a:srgbClr val="0061D6"/>
                </a:solidFill>
                <a:latin typeface="Arial" charset="0"/>
                <a:ea typeface="新細明體" pitchFamily="18" charset="-120"/>
              </a:rPr>
              <a:t>President:  NJ-ALPHA</a:t>
            </a:r>
            <a:br>
              <a:rPr lang="en-US" altLang="zh-TW" sz="2200" dirty="0">
                <a:solidFill>
                  <a:srgbClr val="0061D6"/>
                </a:solidFill>
                <a:latin typeface="Arial" charset="0"/>
                <a:ea typeface="新細明體" pitchFamily="18" charset="-120"/>
              </a:rPr>
            </a:br>
            <a:r>
              <a:rPr lang="en-US" altLang="zh-TW" sz="2200" dirty="0">
                <a:solidFill>
                  <a:srgbClr val="0061D6"/>
                </a:solidFill>
                <a:latin typeface="Arial" charset="0"/>
                <a:ea typeface="新細明體" pitchFamily="18" charset="-120"/>
              </a:rPr>
              <a:t>Co-Founder &amp; VP:  10,000 Cries for Justice</a:t>
            </a:r>
            <a:br>
              <a:rPr lang="en-US" altLang="zh-TW" sz="2200" dirty="0">
                <a:solidFill>
                  <a:srgbClr val="0061D6"/>
                </a:solidFill>
                <a:latin typeface="Arial" charset="0"/>
                <a:ea typeface="新細明體" pitchFamily="18" charset="-120"/>
              </a:rPr>
            </a:br>
            <a:r>
              <a:rPr lang="en-US" altLang="zh-TW" sz="1800" dirty="0">
                <a:solidFill>
                  <a:srgbClr val="0061D6"/>
                </a:solidFill>
                <a:latin typeface="Arial" charset="0"/>
                <a:ea typeface="新細明體" pitchFamily="18" charset="-120"/>
              </a:rPr>
              <a:t> </a:t>
            </a:r>
            <a:br>
              <a:rPr lang="en-US" altLang="zh-TW" sz="2200" b="1" dirty="0">
                <a:solidFill>
                  <a:srgbClr val="0061D6"/>
                </a:solidFill>
                <a:latin typeface="Arial" charset="0"/>
                <a:ea typeface="新細明體" pitchFamily="18" charset="-120"/>
              </a:rPr>
            </a:br>
            <a:r>
              <a:rPr lang="en-US" altLang="zh-TW" sz="2200" dirty="0">
                <a:solidFill>
                  <a:srgbClr val="0061D6"/>
                </a:solidFill>
                <a:latin typeface="Arial" charset="0"/>
                <a:ea typeface="新細明體" pitchFamily="18" charset="-120"/>
              </a:rPr>
              <a:t>July 25, 2018</a:t>
            </a:r>
            <a:endParaRPr lang="en-US" altLang="en-US" sz="2200" b="1" dirty="0">
              <a:solidFill>
                <a:srgbClr val="0061D6"/>
              </a:solidFill>
              <a:latin typeface="Arial" charset="0"/>
            </a:endParaRPr>
          </a:p>
        </p:txBody>
      </p:sp>
      <p:sp>
        <p:nvSpPr>
          <p:cNvPr id="96262" name="Rectangle 6"/>
          <p:cNvSpPr>
            <a:spLocks noChangeArrowheads="1"/>
          </p:cNvSpPr>
          <p:nvPr/>
        </p:nvSpPr>
        <p:spPr bwMode="auto">
          <a:xfrm>
            <a:off x="1036321" y="4745147"/>
            <a:ext cx="71729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tabLst>
                <a:tab pos="1711325" algn="l"/>
              </a:tabLst>
              <a:defRPr sz="2800">
                <a:solidFill>
                  <a:schemeClr val="tx1"/>
                </a:solidFill>
                <a:latin typeface="Arial Black" pitchFamily="34" charset="0"/>
              </a:defRPr>
            </a:lvl1pPr>
            <a:lvl2pPr marL="742950" indent="-285750">
              <a:tabLst>
                <a:tab pos="1711325" algn="l"/>
              </a:tabLst>
              <a:defRPr sz="2800">
                <a:solidFill>
                  <a:schemeClr val="tx1"/>
                </a:solidFill>
                <a:latin typeface="Arial Black" pitchFamily="34" charset="0"/>
              </a:defRPr>
            </a:lvl2pPr>
            <a:lvl3pPr marL="1143000" indent="-228600">
              <a:tabLst>
                <a:tab pos="1711325" algn="l"/>
              </a:tabLst>
              <a:defRPr sz="2800">
                <a:solidFill>
                  <a:schemeClr val="tx1"/>
                </a:solidFill>
                <a:latin typeface="Arial Black" pitchFamily="34" charset="0"/>
              </a:defRPr>
            </a:lvl3pPr>
            <a:lvl4pPr marL="1600200" indent="-228600">
              <a:tabLst>
                <a:tab pos="1711325" algn="l"/>
              </a:tabLst>
              <a:defRPr sz="2800">
                <a:solidFill>
                  <a:schemeClr val="tx1"/>
                </a:solidFill>
                <a:latin typeface="Arial Black" pitchFamily="34" charset="0"/>
              </a:defRPr>
            </a:lvl4pPr>
            <a:lvl5pPr marL="2057400" indent="-228600">
              <a:tabLst>
                <a:tab pos="1711325"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1711325"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1711325"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1711325"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1711325" algn="l"/>
              </a:tabLst>
              <a:defRPr sz="2800">
                <a:solidFill>
                  <a:schemeClr val="tx1"/>
                </a:solidFill>
                <a:latin typeface="Arial Black" pitchFamily="34" charset="0"/>
              </a:defRPr>
            </a:lvl9pPr>
          </a:lstStyle>
          <a:p>
            <a:pPr algn="ctr">
              <a:spcAft>
                <a:spcPct val="25000"/>
              </a:spcAft>
              <a:buClr>
                <a:schemeClr val="tx1"/>
              </a:buClr>
              <a:buFont typeface="Arial" charset="0"/>
              <a:buNone/>
            </a:pPr>
            <a:endParaRPr lang="en-US" altLang="zh-TW" sz="2200" dirty="0">
              <a:solidFill>
                <a:srgbClr val="0061D6"/>
              </a:solidFill>
              <a:latin typeface="Arial" charset="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59"/>
                                        </p:tgtEl>
                                        <p:attrNameLst>
                                          <p:attrName>style.visibility</p:attrName>
                                        </p:attrNameLst>
                                      </p:cBhvr>
                                      <p:to>
                                        <p:strVal val="visible"/>
                                      </p:to>
                                    </p:set>
                                  </p:childTnLst>
                                </p:cTn>
                              </p:par>
                            </p:childTnLst>
                          </p:cTn>
                        </p:par>
                        <p:par>
                          <p:cTn id="7" fill="hold" nodeType="afterGroup">
                            <p:stCondLst>
                              <p:cond delay="500"/>
                            </p:stCondLst>
                            <p:childTnLst>
                              <p:par>
                                <p:cTn id="8" presetID="18" presetClass="entr" presetSubtype="6" fill="hold" grpId="0" nodeType="afterEffect">
                                  <p:stCondLst>
                                    <p:cond delay="0"/>
                                  </p:stCondLst>
                                  <p:childTnLst>
                                    <p:set>
                                      <p:cBhvr>
                                        <p:cTn id="9" dur="1" fill="hold">
                                          <p:stCondLst>
                                            <p:cond delay="0"/>
                                          </p:stCondLst>
                                        </p:cTn>
                                        <p:tgtEl>
                                          <p:spTgt spid="96258"/>
                                        </p:tgtEl>
                                        <p:attrNameLst>
                                          <p:attrName>style.visibility</p:attrName>
                                        </p:attrNameLst>
                                      </p:cBhvr>
                                      <p:to>
                                        <p:strVal val="visible"/>
                                      </p:to>
                                    </p:set>
                                    <p:animEffect transition="in" filter="strips(downRight)">
                                      <p:cBhvr>
                                        <p:cTn id="10" dur="500"/>
                                        <p:tgtEl>
                                          <p:spTgt spid="962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nodePh="1">
                                  <p:stCondLst>
                                    <p:cond delay="0"/>
                                  </p:stCondLst>
                                  <p:endCondLst>
                                    <p:cond evt="begin" delay="0">
                                      <p:tn val="13"/>
                                    </p:cond>
                                  </p:endCondLst>
                                  <p:childTnLst>
                                    <p:set>
                                      <p:cBhvr>
                                        <p:cTn id="14" dur="1" fill="hold">
                                          <p:stCondLst>
                                            <p:cond delay="0"/>
                                          </p:stCondLst>
                                        </p:cTn>
                                        <p:tgtEl>
                                          <p:spTgt spid="96262"/>
                                        </p:tgtEl>
                                        <p:attrNameLst>
                                          <p:attrName>style.visibility</p:attrName>
                                        </p:attrNameLst>
                                      </p:cBhvr>
                                      <p:to>
                                        <p:strVal val="visible"/>
                                      </p:to>
                                    </p:set>
                                    <p:anim calcmode="lin" valueType="num">
                                      <p:cBhvr additive="base">
                                        <p:cTn id="15" dur="500" fill="hold"/>
                                        <p:tgtEl>
                                          <p:spTgt spid="96262"/>
                                        </p:tgtEl>
                                        <p:attrNameLst>
                                          <p:attrName>ppt_x</p:attrName>
                                        </p:attrNameLst>
                                      </p:cBhvr>
                                      <p:tavLst>
                                        <p:tav tm="0">
                                          <p:val>
                                            <p:strVal val="0-#ppt_w/2"/>
                                          </p:val>
                                        </p:tav>
                                        <p:tav tm="100000">
                                          <p:val>
                                            <p:strVal val="#ppt_x"/>
                                          </p:val>
                                        </p:tav>
                                      </p:tavLst>
                                    </p:anim>
                                    <p:anim calcmode="lin" valueType="num">
                                      <p:cBhvr additive="base">
                                        <p:cTn id="16" dur="500" fill="hold"/>
                                        <p:tgtEl>
                                          <p:spTgt spid="962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utoUpdateAnimBg="0"/>
      <p:bldP spid="9626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36638" y="644525"/>
            <a:ext cx="7726362" cy="514350"/>
          </a:xfrm>
        </p:spPr>
        <p:txBody>
          <a:bodyPr/>
          <a:lstStyle/>
          <a:p>
            <a:pPr algn="ctr"/>
            <a:r>
              <a:rPr lang="en-US" altLang="en-US" sz="2800" b="1">
                <a:solidFill>
                  <a:srgbClr val="0061D6"/>
                </a:solidFill>
                <a:latin typeface="Arial" charset="0"/>
              </a:rPr>
              <a:t> </a:t>
            </a:r>
          </a:p>
        </p:txBody>
      </p:sp>
      <p:sp>
        <p:nvSpPr>
          <p:cNvPr id="9219" name="Text Box 3"/>
          <p:cNvSpPr txBox="1">
            <a:spLocks noChangeArrowheads="1"/>
          </p:cNvSpPr>
          <p:nvPr/>
        </p:nvSpPr>
        <p:spPr bwMode="auto">
          <a:xfrm>
            <a:off x="960438" y="963870"/>
            <a:ext cx="7765031" cy="565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342900" indent="-342900">
              <a:tabLst>
                <a:tab pos="342900" algn="l"/>
              </a:tabLst>
              <a:defRPr sz="2800">
                <a:solidFill>
                  <a:schemeClr val="tx1"/>
                </a:solidFill>
                <a:latin typeface="Arial Black" pitchFamily="34" charset="0"/>
              </a:defRPr>
            </a:lvl1pPr>
            <a:lvl2pPr marL="800100" indent="-342900">
              <a:tabLst>
                <a:tab pos="342900" algn="l"/>
              </a:tabLst>
              <a:defRPr sz="2800">
                <a:solidFill>
                  <a:schemeClr val="tx1"/>
                </a:solidFill>
                <a:latin typeface="Arial Black" pitchFamily="34" charset="0"/>
              </a:defRPr>
            </a:lvl2pPr>
            <a:lvl3pPr marL="1143000" indent="-228600">
              <a:tabLst>
                <a:tab pos="342900" algn="l"/>
              </a:tabLst>
              <a:defRPr sz="2800">
                <a:solidFill>
                  <a:schemeClr val="tx1"/>
                </a:solidFill>
                <a:latin typeface="Arial Black" pitchFamily="34" charset="0"/>
              </a:defRPr>
            </a:lvl3pPr>
            <a:lvl4pPr marL="1600200" indent="-228600">
              <a:tabLst>
                <a:tab pos="342900" algn="l"/>
              </a:tabLst>
              <a:defRPr sz="2800">
                <a:solidFill>
                  <a:schemeClr val="tx1"/>
                </a:solidFill>
                <a:latin typeface="Arial Black" pitchFamily="34" charset="0"/>
              </a:defRPr>
            </a:lvl4pPr>
            <a:lvl5pPr marL="2057400" indent="-228600">
              <a:tabLst>
                <a:tab pos="34290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34290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34290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34290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342900" algn="l"/>
              </a:tabLst>
              <a:defRPr sz="2800">
                <a:solidFill>
                  <a:schemeClr val="tx1"/>
                </a:solidFill>
                <a:latin typeface="Arial Black" pitchFamily="34" charset="0"/>
              </a:defRPr>
            </a:lvl9pPr>
          </a:lstStyle>
          <a:p>
            <a:pPr>
              <a:spcBef>
                <a:spcPts val="700"/>
              </a:spcBef>
              <a:spcAft>
                <a:spcPts val="0"/>
              </a:spcAft>
              <a:buClr>
                <a:srgbClr val="0061D6"/>
              </a:buClr>
              <a:buFont typeface="Wingdings" pitchFamily="2" charset="2"/>
              <a:buChar char="v"/>
            </a:pPr>
            <a:r>
              <a:rPr lang="en-US" altLang="zh-TW" sz="1600" dirty="0">
                <a:solidFill>
                  <a:srgbClr val="0061D6"/>
                </a:solidFill>
                <a:latin typeface="Arial" charset="0"/>
                <a:ea typeface="新細明體" pitchFamily="18" charset="-120"/>
              </a:rPr>
              <a:t>Air Bombing:  </a:t>
            </a:r>
            <a:r>
              <a:rPr lang="en-US" sz="1400" dirty="0">
                <a:latin typeface="+mn-lt"/>
              </a:rPr>
              <a:t>”More than 8,000 people died from being buried alive, burning to death, freezing, boiling with hot water, cramming pepper water, poisoning, attacking by hounds, starving, body splitting by horses (all kinds), hanging, skinning, mutilation, (gang) raping, live targets of shooting and flesh carving.  …  After the Japanese army retreated in May 1945, 25 shoulder pole loads of human bones were excavated, more than 2,700 skeletons were discovered across the area.  …  18 women were raped (gang raped) before death, over 500 women were raped by brutal force; these women were stripped and raped in broad daylight, and “teased” before being raped, some even died from splitting the body with knife.” - </a:t>
            </a:r>
            <a:r>
              <a:rPr lang="en-US" sz="1400" dirty="0">
                <a:latin typeface="Arial" panose="020B0604020202020204" pitchFamily="34" charset="0"/>
                <a:cs typeface="Arial" panose="020B0604020202020204" pitchFamily="34" charset="0"/>
              </a:rPr>
              <a:t>Tang </a:t>
            </a:r>
            <a:r>
              <a:rPr lang="en-US" sz="1400" dirty="0" err="1">
                <a:latin typeface="Arial" panose="020B0604020202020204" pitchFamily="34" charset="0"/>
                <a:cs typeface="Arial" panose="020B0604020202020204" pitchFamily="34" charset="0"/>
              </a:rPr>
              <a:t>Qiangshen</a:t>
            </a:r>
            <a:r>
              <a:rPr lang="en-US" sz="1400" dirty="0">
                <a:latin typeface="Arial" panose="020B0604020202020204" pitchFamily="34" charset="0"/>
                <a:cs typeface="Arial" panose="020B0604020202020204" pitchFamily="34" charset="0"/>
              </a:rPr>
              <a:t>, </a:t>
            </a:r>
            <a:r>
              <a:rPr lang="en-US" sz="1400" dirty="0">
                <a:latin typeface="+mn-lt"/>
              </a:rPr>
              <a:t>Wuyi County, Zhejiang, </a:t>
            </a:r>
            <a:r>
              <a:rPr lang="en-US" sz="1400" dirty="0">
                <a:latin typeface="Arial" panose="020B0604020202020204" pitchFamily="34" charset="0"/>
                <a:cs typeface="Arial" panose="020B0604020202020204" pitchFamily="34" charset="0"/>
              </a:rPr>
              <a:t>12/15/1992 </a:t>
            </a:r>
            <a:endParaRPr lang="en-US" altLang="zh-TW" sz="1400" dirty="0">
              <a:solidFill>
                <a:srgbClr val="0061D6"/>
              </a:solidFill>
              <a:latin typeface="+mn-lt"/>
              <a:ea typeface="新細明體" pitchFamily="18" charset="-120"/>
            </a:endParaRPr>
          </a:p>
          <a:p>
            <a:pPr>
              <a:spcBef>
                <a:spcPts val="700"/>
              </a:spcBef>
              <a:spcAft>
                <a:spcPts val="0"/>
              </a:spcAft>
              <a:buClr>
                <a:srgbClr val="0061D6"/>
              </a:buClr>
              <a:buFont typeface="Wingdings" pitchFamily="2" charset="2"/>
              <a:buChar char="v"/>
            </a:pPr>
            <a:r>
              <a:rPr lang="en-US" altLang="zh-TW" sz="1600" dirty="0">
                <a:solidFill>
                  <a:srgbClr val="0061D6"/>
                </a:solidFill>
                <a:latin typeface="Arial" charset="0"/>
                <a:ea typeface="新細明體" pitchFamily="18" charset="-120"/>
              </a:rPr>
              <a:t>Biological/Chemical Warfare:</a:t>
            </a:r>
            <a:r>
              <a:rPr lang="en-US" altLang="zh-TW" sz="2000" dirty="0">
                <a:solidFill>
                  <a:srgbClr val="0061D6"/>
                </a:solidFill>
                <a:latin typeface="Arial" charset="0"/>
                <a:ea typeface="新細明體" pitchFamily="18" charset="-120"/>
              </a:rPr>
              <a:t>  </a:t>
            </a:r>
            <a:r>
              <a:rPr lang="en-US" sz="1400" dirty="0">
                <a:latin typeface="+mn-lt"/>
              </a:rPr>
              <a:t>“Furthermore, in 1941 when the Japanese Army invaded Western Yunnan, after </a:t>
            </a:r>
            <a:r>
              <a:rPr lang="en-US" sz="1400" dirty="0" err="1">
                <a:latin typeface="+mn-lt"/>
              </a:rPr>
              <a:t>Baoshan</a:t>
            </a:r>
            <a:r>
              <a:rPr lang="en-US" sz="1400" dirty="0">
                <a:latin typeface="+mn-lt"/>
              </a:rPr>
              <a:t> was conquered, large crowds of residents living in </a:t>
            </a:r>
            <a:r>
              <a:rPr lang="en-US" sz="1400" dirty="0" err="1">
                <a:latin typeface="+mn-lt"/>
              </a:rPr>
              <a:t>Baoshan</a:t>
            </a:r>
            <a:r>
              <a:rPr lang="en-US" sz="1400" dirty="0">
                <a:latin typeface="+mn-lt"/>
              </a:rPr>
              <a:t> and other places in Western Yunnan swarmed to Kunming to avoid slaughter by the Japanese Army. Immediately afterwards cholera broke out in Kunming. At first people thought it was epidemic plague, but soon it spread to the whole city. Those contracted cholera first would have symptoms of vomiting and diarrhea, and soon they died in less than one day. On the streets one could see dead people each day. All the coffins were sold out.” - Tang </a:t>
            </a:r>
            <a:r>
              <a:rPr lang="en-US" sz="1400" dirty="0" err="1">
                <a:latin typeface="+mn-lt"/>
              </a:rPr>
              <a:t>Qingyu</a:t>
            </a:r>
            <a:r>
              <a:rPr lang="en-US" sz="1400" dirty="0">
                <a:latin typeface="+mn-lt"/>
              </a:rPr>
              <a:t>, Kunming, Yunnan, 11/20/1992</a:t>
            </a:r>
          </a:p>
          <a:p>
            <a:pPr>
              <a:spcBef>
                <a:spcPts val="700"/>
              </a:spcBef>
              <a:spcAft>
                <a:spcPts val="0"/>
              </a:spcAft>
              <a:buClr>
                <a:srgbClr val="0061D6"/>
              </a:buClr>
              <a:buFont typeface="Wingdings" pitchFamily="2" charset="2"/>
              <a:buChar char="v"/>
            </a:pPr>
            <a:r>
              <a:rPr lang="en-US" sz="1600" dirty="0">
                <a:solidFill>
                  <a:srgbClr val="0061D6"/>
                </a:solidFill>
                <a:latin typeface="+mn-lt"/>
              </a:rPr>
              <a:t>Sex Slaves</a:t>
            </a:r>
            <a:r>
              <a:rPr lang="en-US" sz="1350" dirty="0">
                <a:solidFill>
                  <a:srgbClr val="0061D6"/>
                </a:solidFill>
                <a:latin typeface="+mn-lt"/>
              </a:rPr>
              <a:t>:  </a:t>
            </a:r>
            <a:r>
              <a:rPr lang="en-US" sz="1400" dirty="0">
                <a:latin typeface="+mn-lt"/>
              </a:rPr>
              <a:t>“At over 11 p.m. that night, someone opened the door and took me to another room. After I entered the room, I saw a black-face officer and realized something bad was going to happen, so I cried out loud, which made the officer angry. He kicked me with leather shoes and dragged me on the bed. Then, he gagged me, stripped off all my clothes and raped me. I just turned 14 and was ruined by them. At dawn, I was taken back to the room where I was first kept. After that, every day from dawn to night, I would be raped by the Japanese for over 20 times.” - Hou </a:t>
            </a:r>
            <a:r>
              <a:rPr lang="en-US" sz="1400" dirty="0" err="1">
                <a:latin typeface="+mn-lt"/>
              </a:rPr>
              <a:t>Qiaolian</a:t>
            </a:r>
            <a:r>
              <a:rPr lang="en-US" sz="1400" dirty="0">
                <a:latin typeface="+mn-lt"/>
              </a:rPr>
              <a:t>, Yangquan City, Shanxi, November 1992</a:t>
            </a:r>
            <a:endParaRPr lang="en-US" altLang="zh-TW" sz="1400" dirty="0">
              <a:latin typeface="+mn-lt"/>
              <a:ea typeface="新細明體" pitchFamily="18" charset="-120"/>
            </a:endParaRPr>
          </a:p>
        </p:txBody>
      </p:sp>
      <p:sp>
        <p:nvSpPr>
          <p:cNvPr id="9220" name="Text Box 4"/>
          <p:cNvSpPr txBox="1">
            <a:spLocks noChangeArrowheads="1"/>
          </p:cNvSpPr>
          <p:nvPr/>
        </p:nvSpPr>
        <p:spPr bwMode="auto">
          <a:xfrm>
            <a:off x="1025525" y="241300"/>
            <a:ext cx="78136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altLang="en-US" sz="3200" b="1" dirty="0">
                <a:solidFill>
                  <a:srgbClr val="0061D6"/>
                </a:solidFill>
                <a:latin typeface="Arial" charset="0"/>
              </a:rPr>
              <a:t>Sample Letters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36638" y="644525"/>
            <a:ext cx="7726362" cy="514350"/>
          </a:xfrm>
        </p:spPr>
        <p:txBody>
          <a:bodyPr/>
          <a:lstStyle/>
          <a:p>
            <a:pPr algn="ctr"/>
            <a:r>
              <a:rPr lang="en-US" altLang="en-US" sz="2800" b="1">
                <a:solidFill>
                  <a:srgbClr val="0061D6"/>
                </a:solidFill>
                <a:latin typeface="Arial" charset="0"/>
              </a:rPr>
              <a:t> </a:t>
            </a:r>
          </a:p>
        </p:txBody>
      </p:sp>
      <p:sp>
        <p:nvSpPr>
          <p:cNvPr id="9219" name="Text Box 3"/>
          <p:cNvSpPr txBox="1">
            <a:spLocks noChangeArrowheads="1"/>
          </p:cNvSpPr>
          <p:nvPr/>
        </p:nvSpPr>
        <p:spPr bwMode="auto">
          <a:xfrm>
            <a:off x="1166018" y="1047789"/>
            <a:ext cx="7467601" cy="533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342900" indent="-342900">
              <a:tabLst>
                <a:tab pos="342900" algn="l"/>
              </a:tabLst>
              <a:defRPr sz="2800">
                <a:solidFill>
                  <a:schemeClr val="tx1"/>
                </a:solidFill>
                <a:latin typeface="Arial Black" pitchFamily="34" charset="0"/>
              </a:defRPr>
            </a:lvl1pPr>
            <a:lvl2pPr marL="800100" indent="-342900">
              <a:tabLst>
                <a:tab pos="342900" algn="l"/>
              </a:tabLst>
              <a:defRPr sz="2800">
                <a:solidFill>
                  <a:schemeClr val="tx1"/>
                </a:solidFill>
                <a:latin typeface="Arial Black" pitchFamily="34" charset="0"/>
              </a:defRPr>
            </a:lvl2pPr>
            <a:lvl3pPr marL="1143000" indent="-228600">
              <a:tabLst>
                <a:tab pos="342900" algn="l"/>
              </a:tabLst>
              <a:defRPr sz="2800">
                <a:solidFill>
                  <a:schemeClr val="tx1"/>
                </a:solidFill>
                <a:latin typeface="Arial Black" pitchFamily="34" charset="0"/>
              </a:defRPr>
            </a:lvl3pPr>
            <a:lvl4pPr marL="1600200" indent="-228600">
              <a:tabLst>
                <a:tab pos="342900" algn="l"/>
              </a:tabLst>
              <a:defRPr sz="2800">
                <a:solidFill>
                  <a:schemeClr val="tx1"/>
                </a:solidFill>
                <a:latin typeface="Arial Black" pitchFamily="34" charset="0"/>
              </a:defRPr>
            </a:lvl4pPr>
            <a:lvl5pPr marL="2057400" indent="-228600">
              <a:tabLst>
                <a:tab pos="34290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34290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34290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34290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342900" algn="l"/>
              </a:tabLst>
              <a:defRPr sz="2800">
                <a:solidFill>
                  <a:schemeClr val="tx1"/>
                </a:solidFill>
                <a:latin typeface="Arial Black" pitchFamily="34" charset="0"/>
              </a:defRPr>
            </a:lvl9pPr>
          </a:lstStyle>
          <a:p>
            <a:pPr>
              <a:spcBef>
                <a:spcPts val="900"/>
              </a:spcBef>
              <a:spcAft>
                <a:spcPts val="200"/>
              </a:spcAft>
              <a:buClr>
                <a:srgbClr val="0061D6"/>
              </a:buClr>
              <a:buFont typeface="Wingdings" pitchFamily="2" charset="2"/>
              <a:buChar char="v"/>
            </a:pPr>
            <a:r>
              <a:rPr lang="en-US" altLang="zh-TW" sz="2000" dirty="0">
                <a:solidFill>
                  <a:srgbClr val="0061D6"/>
                </a:solidFill>
                <a:latin typeface="Arial" charset="0"/>
                <a:ea typeface="新細明體" pitchFamily="18" charset="-120"/>
              </a:rPr>
              <a:t>Digital archive preserved letters for perpetuity</a:t>
            </a:r>
          </a:p>
          <a:p>
            <a:pPr>
              <a:spcBef>
                <a:spcPts val="900"/>
              </a:spcBef>
              <a:spcAft>
                <a:spcPts val="200"/>
              </a:spcAft>
              <a:buClr>
                <a:srgbClr val="0061D6"/>
              </a:buClr>
              <a:buFont typeface="Wingdings" pitchFamily="2" charset="2"/>
              <a:buChar char="v"/>
            </a:pPr>
            <a:r>
              <a:rPr lang="en-US" altLang="zh-TW" sz="2000" dirty="0">
                <a:solidFill>
                  <a:srgbClr val="0061D6"/>
                </a:solidFill>
                <a:latin typeface="Arial" charset="0"/>
                <a:ea typeface="新細明體" pitchFamily="18" charset="-120"/>
              </a:rPr>
              <a:t>Available to the world 7x24</a:t>
            </a:r>
          </a:p>
          <a:p>
            <a:pPr>
              <a:spcBef>
                <a:spcPts val="900"/>
              </a:spcBef>
              <a:spcAft>
                <a:spcPts val="200"/>
              </a:spcAft>
              <a:buClr>
                <a:srgbClr val="0061D6"/>
              </a:buClr>
              <a:buFont typeface="Wingdings" pitchFamily="2" charset="2"/>
              <a:buChar char="v"/>
            </a:pPr>
            <a:r>
              <a:rPr lang="en-US" altLang="zh-TW" sz="2000" dirty="0">
                <a:solidFill>
                  <a:srgbClr val="0061D6"/>
                </a:solidFill>
                <a:latin typeface="Arial" charset="0"/>
                <a:ea typeface="新細明體" pitchFamily="18" charset="-120"/>
              </a:rPr>
              <a:t>Bilingual</a:t>
            </a:r>
          </a:p>
          <a:p>
            <a:pPr>
              <a:spcBef>
                <a:spcPts val="900"/>
              </a:spcBef>
              <a:spcAft>
                <a:spcPts val="200"/>
              </a:spcAft>
              <a:buClr>
                <a:srgbClr val="0061D6"/>
              </a:buClr>
              <a:buFont typeface="Wingdings" pitchFamily="2" charset="2"/>
              <a:buChar char="v"/>
            </a:pPr>
            <a:r>
              <a:rPr lang="en-US" altLang="zh-TW" sz="2000" dirty="0">
                <a:solidFill>
                  <a:srgbClr val="0061D6"/>
                </a:solidFill>
                <a:latin typeface="Arial" charset="0"/>
                <a:ea typeface="新細明體" pitchFamily="18" charset="-120"/>
              </a:rPr>
              <a:t>Support simultaneous access by multiple users</a:t>
            </a:r>
          </a:p>
          <a:p>
            <a:pPr>
              <a:spcBef>
                <a:spcPts val="900"/>
              </a:spcBef>
              <a:spcAft>
                <a:spcPts val="200"/>
              </a:spcAft>
              <a:buClr>
                <a:srgbClr val="0061D6"/>
              </a:buClr>
              <a:buFont typeface="Wingdings" pitchFamily="2" charset="2"/>
              <a:buChar char="v"/>
            </a:pPr>
            <a:r>
              <a:rPr lang="en-US" altLang="zh-TW" sz="2000" dirty="0">
                <a:solidFill>
                  <a:srgbClr val="0061D6"/>
                </a:solidFill>
                <a:latin typeface="Arial" charset="0"/>
                <a:ea typeface="新細明體" pitchFamily="18" charset="-120"/>
              </a:rPr>
              <a:t>Reporters can write articles</a:t>
            </a:r>
          </a:p>
          <a:p>
            <a:pPr>
              <a:spcBef>
                <a:spcPts val="900"/>
              </a:spcBef>
              <a:spcAft>
                <a:spcPts val="200"/>
              </a:spcAft>
              <a:buClr>
                <a:srgbClr val="0061D6"/>
              </a:buClr>
              <a:buFont typeface="Wingdings" pitchFamily="2" charset="2"/>
              <a:buChar char="v"/>
            </a:pPr>
            <a:r>
              <a:rPr lang="en-US" altLang="zh-TW" sz="2000" dirty="0">
                <a:solidFill>
                  <a:srgbClr val="0061D6"/>
                </a:solidFill>
                <a:latin typeface="Arial" charset="0"/>
                <a:ea typeface="新細明體" pitchFamily="18" charset="-120"/>
              </a:rPr>
              <a:t>Students can write reports or term papers</a:t>
            </a:r>
          </a:p>
          <a:p>
            <a:pPr>
              <a:spcBef>
                <a:spcPts val="900"/>
              </a:spcBef>
              <a:spcAft>
                <a:spcPts val="200"/>
              </a:spcAft>
              <a:buClr>
                <a:srgbClr val="0061D6"/>
              </a:buClr>
              <a:buFont typeface="Wingdings" pitchFamily="2" charset="2"/>
              <a:buChar char="v"/>
            </a:pPr>
            <a:r>
              <a:rPr lang="en-US" altLang="zh-TW" sz="2000" dirty="0">
                <a:solidFill>
                  <a:srgbClr val="0061D6"/>
                </a:solidFill>
                <a:latin typeface="Arial" charset="0"/>
                <a:ea typeface="新細明體" pitchFamily="18" charset="-120"/>
              </a:rPr>
              <a:t>Museums can provide a work station to visitors to explore and learn from this website</a:t>
            </a:r>
          </a:p>
          <a:p>
            <a:pPr>
              <a:spcBef>
                <a:spcPts val="900"/>
              </a:spcBef>
              <a:spcAft>
                <a:spcPts val="200"/>
              </a:spcAft>
              <a:buClr>
                <a:srgbClr val="0061D6"/>
              </a:buClr>
              <a:buFont typeface="Wingdings" pitchFamily="2" charset="2"/>
              <a:buChar char="v"/>
            </a:pPr>
            <a:r>
              <a:rPr lang="en-US" altLang="zh-TW" sz="2000" dirty="0">
                <a:solidFill>
                  <a:srgbClr val="0061D6"/>
                </a:solidFill>
                <a:latin typeface="Arial" charset="0"/>
                <a:ea typeface="新細明體" pitchFamily="18" charset="-120"/>
              </a:rPr>
              <a:t>Plays, documentaries, and books can be written based on this material</a:t>
            </a:r>
          </a:p>
          <a:p>
            <a:pPr lvl="0">
              <a:spcBef>
                <a:spcPts val="900"/>
              </a:spcBef>
              <a:buFont typeface="Wingdings" panose="05000000000000000000" pitchFamily="2" charset="2"/>
              <a:buChar char="v"/>
            </a:pPr>
            <a:r>
              <a:rPr lang="en-US" sz="2000" dirty="0">
                <a:solidFill>
                  <a:srgbClr val="0061D6"/>
                </a:solidFill>
                <a:latin typeface="Arial" panose="020B0604020202020204" pitchFamily="34" charset="0"/>
                <a:cs typeface="Arial" panose="020B0604020202020204" pitchFamily="34" charset="0"/>
              </a:rPr>
              <a:t>Can house additional first-hand recollections from more atrocity victims or their relatives</a:t>
            </a:r>
          </a:p>
          <a:p>
            <a:pPr lvl="0">
              <a:spcBef>
                <a:spcPts val="900"/>
              </a:spcBef>
              <a:buFont typeface="Wingdings" panose="05000000000000000000" pitchFamily="2" charset="2"/>
              <a:buChar char="v"/>
            </a:pPr>
            <a:r>
              <a:rPr lang="en-US" sz="2000" dirty="0">
                <a:solidFill>
                  <a:srgbClr val="0061D6"/>
                </a:solidFill>
                <a:latin typeface="Arial" panose="020B0604020202020204" pitchFamily="34" charset="0"/>
                <a:cs typeface="Arial" panose="020B0604020202020204" pitchFamily="34" charset="0"/>
              </a:rPr>
              <a:t>With enough funding, will translate into Japanese also</a:t>
            </a:r>
          </a:p>
        </p:txBody>
      </p:sp>
      <p:sp>
        <p:nvSpPr>
          <p:cNvPr id="9220" name="Text Box 4"/>
          <p:cNvSpPr txBox="1">
            <a:spLocks noChangeArrowheads="1"/>
          </p:cNvSpPr>
          <p:nvPr/>
        </p:nvSpPr>
        <p:spPr bwMode="auto">
          <a:xfrm>
            <a:off x="1025525" y="241300"/>
            <a:ext cx="78136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altLang="en-US" sz="3200" b="1" dirty="0">
                <a:solidFill>
                  <a:srgbClr val="0061D6"/>
                </a:solidFill>
                <a:latin typeface="Arial" charset="0"/>
              </a:rPr>
              <a:t>New Educational Tool</a:t>
            </a:r>
          </a:p>
        </p:txBody>
      </p:sp>
    </p:spTree>
    <p:extLst>
      <p:ext uri="{BB962C8B-B14F-4D97-AF65-F5344CB8AC3E}">
        <p14:creationId xmlns:p14="http://schemas.microsoft.com/office/powerpoint/2010/main" val="240084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36638" y="644525"/>
            <a:ext cx="7726362" cy="514350"/>
          </a:xfrm>
        </p:spPr>
        <p:txBody>
          <a:bodyPr/>
          <a:lstStyle/>
          <a:p>
            <a:pPr algn="ctr"/>
            <a:r>
              <a:rPr lang="en-US" altLang="en-US" sz="2800" b="1" dirty="0">
                <a:solidFill>
                  <a:srgbClr val="0061D6"/>
                </a:solidFill>
                <a:latin typeface="Arial" charset="0"/>
              </a:rPr>
              <a:t> </a:t>
            </a:r>
          </a:p>
        </p:txBody>
      </p:sp>
      <p:sp>
        <p:nvSpPr>
          <p:cNvPr id="5123" name="Text Box 3"/>
          <p:cNvSpPr txBox="1">
            <a:spLocks noChangeArrowheads="1"/>
          </p:cNvSpPr>
          <p:nvPr/>
        </p:nvSpPr>
        <p:spPr bwMode="auto">
          <a:xfrm>
            <a:off x="1056640" y="1040130"/>
            <a:ext cx="7680960" cy="500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a:tabLst>
                <a:tab pos="457200" algn="l"/>
              </a:tabLst>
              <a:defRPr sz="2800">
                <a:solidFill>
                  <a:schemeClr val="tx1"/>
                </a:solidFill>
                <a:latin typeface="Arial Black" pitchFamily="34" charset="0"/>
              </a:defRPr>
            </a:lvl1pPr>
            <a:lvl2pPr marL="742950" indent="-285750">
              <a:tabLst>
                <a:tab pos="457200" algn="l"/>
              </a:tabLst>
              <a:defRPr sz="2800">
                <a:solidFill>
                  <a:schemeClr val="tx1"/>
                </a:solidFill>
                <a:latin typeface="Arial Black" pitchFamily="34" charset="0"/>
              </a:defRPr>
            </a:lvl2pPr>
            <a:lvl3pPr marL="1143000" indent="-228600">
              <a:tabLst>
                <a:tab pos="457200" algn="l"/>
              </a:tabLst>
              <a:defRPr sz="2800">
                <a:solidFill>
                  <a:schemeClr val="tx1"/>
                </a:solidFill>
                <a:latin typeface="Arial Black" pitchFamily="34" charset="0"/>
              </a:defRPr>
            </a:lvl3pPr>
            <a:lvl4pPr marL="1600200" indent="-228600">
              <a:tabLst>
                <a:tab pos="457200" algn="l"/>
              </a:tabLst>
              <a:defRPr sz="2800">
                <a:solidFill>
                  <a:schemeClr val="tx1"/>
                </a:solidFill>
                <a:latin typeface="Arial Black" pitchFamily="34" charset="0"/>
              </a:defRPr>
            </a:lvl4pPr>
            <a:lvl5pPr marL="2057400" indent="-228600">
              <a:tabLst>
                <a:tab pos="45720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45720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45720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45720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457200" algn="l"/>
              </a:tabLst>
              <a:defRPr sz="2800">
                <a:solidFill>
                  <a:schemeClr val="tx1"/>
                </a:solidFill>
                <a:latin typeface="Arial Black" pitchFamily="34" charset="0"/>
              </a:defRPr>
            </a:lvl9pPr>
          </a:lstStyle>
          <a:p>
            <a:pPr marL="568325" indent="-568325">
              <a:lnSpc>
                <a:spcPct val="150000"/>
              </a:lnSpc>
              <a:spcBef>
                <a:spcPts val="2400"/>
              </a:spcBef>
              <a:spcAft>
                <a:spcPts val="600"/>
              </a:spcAft>
              <a:buClr>
                <a:srgbClr val="0061D6"/>
              </a:buClr>
              <a:buFont typeface="Wingdings" panose="05000000000000000000" pitchFamily="2" charset="2"/>
              <a:buChar char="v"/>
              <a:tabLst>
                <a:tab pos="568325" algn="l"/>
              </a:tabLst>
            </a:pPr>
            <a:r>
              <a:rPr lang="en-US" altLang="zh-TW" sz="3000" b="1" dirty="0">
                <a:solidFill>
                  <a:srgbClr val="0061D6"/>
                </a:solidFill>
                <a:latin typeface="Arial" charset="0"/>
                <a:ea typeface="新細明體" pitchFamily="18" charset="-120"/>
              </a:rPr>
              <a:t>Historical Background</a:t>
            </a:r>
          </a:p>
          <a:p>
            <a:pPr marL="568325" indent="-568325">
              <a:lnSpc>
                <a:spcPct val="150000"/>
              </a:lnSpc>
              <a:spcBef>
                <a:spcPts val="2400"/>
              </a:spcBef>
              <a:spcAft>
                <a:spcPts val="600"/>
              </a:spcAft>
              <a:buClr>
                <a:srgbClr val="0061D6"/>
              </a:buClr>
              <a:buFont typeface="Wingdings" panose="05000000000000000000" pitchFamily="2" charset="2"/>
              <a:buChar char="v"/>
              <a:tabLst>
                <a:tab pos="568325" algn="l"/>
              </a:tabLst>
            </a:pPr>
            <a:r>
              <a:rPr lang="en-US" altLang="zh-TW" sz="3000" b="1" dirty="0">
                <a:solidFill>
                  <a:srgbClr val="0061D6"/>
                </a:solidFill>
                <a:latin typeface="Arial" charset="0"/>
                <a:ea typeface="新細明體" pitchFamily="18" charset="-120"/>
              </a:rPr>
              <a:t>Seeking Justice:  A New Initiative</a:t>
            </a:r>
          </a:p>
          <a:p>
            <a:pPr marL="568325" indent="-568325">
              <a:lnSpc>
                <a:spcPct val="150000"/>
              </a:lnSpc>
              <a:spcBef>
                <a:spcPts val="2400"/>
              </a:spcBef>
              <a:spcAft>
                <a:spcPts val="600"/>
              </a:spcAft>
              <a:buClr>
                <a:srgbClr val="0061D6"/>
              </a:buClr>
              <a:buFont typeface="Wingdings" panose="05000000000000000000" pitchFamily="2" charset="2"/>
              <a:buChar char="v"/>
              <a:tabLst>
                <a:tab pos="568325" algn="l"/>
              </a:tabLst>
            </a:pPr>
            <a:r>
              <a:rPr lang="en-US" altLang="zh-TW" sz="3000" b="1" dirty="0">
                <a:solidFill>
                  <a:srgbClr val="0061D6"/>
                </a:solidFill>
                <a:latin typeface="Arial" charset="0"/>
                <a:ea typeface="新細明體" pitchFamily="18" charset="-120"/>
              </a:rPr>
              <a:t>Digital Archive Project</a:t>
            </a:r>
          </a:p>
          <a:p>
            <a:pPr marL="568325" indent="-568325">
              <a:lnSpc>
                <a:spcPct val="150000"/>
              </a:lnSpc>
              <a:spcBef>
                <a:spcPts val="2400"/>
              </a:spcBef>
              <a:spcAft>
                <a:spcPts val="600"/>
              </a:spcAft>
              <a:buClr>
                <a:srgbClr val="0061D6"/>
              </a:buClr>
              <a:buFont typeface="Wingdings" panose="05000000000000000000" pitchFamily="2" charset="2"/>
              <a:buChar char="v"/>
              <a:tabLst>
                <a:tab pos="568325" algn="l"/>
              </a:tabLst>
            </a:pPr>
            <a:r>
              <a:rPr lang="en-US" altLang="zh-TW" sz="3000" b="1" dirty="0">
                <a:solidFill>
                  <a:srgbClr val="0061D6"/>
                </a:solidFill>
                <a:latin typeface="Arial" charset="0"/>
                <a:ea typeface="新細明體" pitchFamily="18" charset="-120"/>
              </a:rPr>
              <a:t>“10000 Cries for Justice” Website</a:t>
            </a:r>
          </a:p>
          <a:p>
            <a:pPr marL="568325" indent="-568325">
              <a:lnSpc>
                <a:spcPct val="150000"/>
              </a:lnSpc>
              <a:spcBef>
                <a:spcPts val="2400"/>
              </a:spcBef>
              <a:spcAft>
                <a:spcPts val="600"/>
              </a:spcAft>
              <a:buClr>
                <a:srgbClr val="0061D6"/>
              </a:buClr>
              <a:buFont typeface="Wingdings" panose="05000000000000000000" pitchFamily="2" charset="2"/>
              <a:buChar char="v"/>
              <a:tabLst>
                <a:tab pos="568325" algn="l"/>
              </a:tabLst>
            </a:pPr>
            <a:r>
              <a:rPr lang="en-US" altLang="zh-TW" sz="3000" b="1" dirty="0">
                <a:solidFill>
                  <a:srgbClr val="0061D6"/>
                </a:solidFill>
                <a:latin typeface="Arial" charset="0"/>
                <a:ea typeface="新細明體" pitchFamily="18" charset="-120"/>
              </a:rPr>
              <a:t>New Educational Tool</a:t>
            </a:r>
          </a:p>
        </p:txBody>
      </p:sp>
      <p:sp>
        <p:nvSpPr>
          <p:cNvPr id="5124" name="Text Box 4"/>
          <p:cNvSpPr txBox="1">
            <a:spLocks noChangeArrowheads="1"/>
          </p:cNvSpPr>
          <p:nvPr/>
        </p:nvSpPr>
        <p:spPr bwMode="auto">
          <a:xfrm>
            <a:off x="2042160" y="190787"/>
            <a:ext cx="523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altLang="en-US" sz="3600" b="1" dirty="0">
                <a:solidFill>
                  <a:srgbClr val="0061D6"/>
                </a:solidFill>
                <a:latin typeface="Arial" charset="0"/>
              </a:rPr>
              <a:t>Outline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36638" y="644525"/>
            <a:ext cx="7726362" cy="514350"/>
          </a:xfrm>
        </p:spPr>
        <p:txBody>
          <a:bodyPr/>
          <a:lstStyle/>
          <a:p>
            <a:pPr algn="ctr"/>
            <a:r>
              <a:rPr lang="en-US" altLang="en-US" sz="2800" b="1">
                <a:solidFill>
                  <a:srgbClr val="0061D6"/>
                </a:solidFill>
                <a:latin typeface="Arial" charset="0"/>
              </a:rPr>
              <a:t> </a:t>
            </a:r>
          </a:p>
        </p:txBody>
      </p:sp>
      <p:sp>
        <p:nvSpPr>
          <p:cNvPr id="6147" name="Text Box 3"/>
          <p:cNvSpPr txBox="1">
            <a:spLocks noChangeArrowheads="1"/>
          </p:cNvSpPr>
          <p:nvPr/>
        </p:nvSpPr>
        <p:spPr bwMode="auto">
          <a:xfrm>
            <a:off x="1074737" y="1037491"/>
            <a:ext cx="765016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457200" indent="-457200">
              <a:tabLst>
                <a:tab pos="457200" algn="l"/>
              </a:tabLst>
              <a:defRPr sz="2800">
                <a:solidFill>
                  <a:schemeClr val="tx1"/>
                </a:solidFill>
                <a:latin typeface="Arial Black" pitchFamily="34" charset="0"/>
              </a:defRPr>
            </a:lvl1pPr>
            <a:lvl2pPr marL="800100" indent="-342900">
              <a:tabLst>
                <a:tab pos="457200" algn="l"/>
              </a:tabLst>
              <a:defRPr sz="2800">
                <a:solidFill>
                  <a:schemeClr val="tx1"/>
                </a:solidFill>
                <a:latin typeface="Arial Black" pitchFamily="34" charset="0"/>
              </a:defRPr>
            </a:lvl2pPr>
            <a:lvl3pPr marL="1143000" indent="-228600">
              <a:tabLst>
                <a:tab pos="457200" algn="l"/>
              </a:tabLst>
              <a:defRPr sz="2800">
                <a:solidFill>
                  <a:schemeClr val="tx1"/>
                </a:solidFill>
                <a:latin typeface="Arial Black" pitchFamily="34" charset="0"/>
              </a:defRPr>
            </a:lvl3pPr>
            <a:lvl4pPr marL="1600200" indent="-228600">
              <a:tabLst>
                <a:tab pos="457200" algn="l"/>
              </a:tabLst>
              <a:defRPr sz="2800">
                <a:solidFill>
                  <a:schemeClr val="tx1"/>
                </a:solidFill>
                <a:latin typeface="Arial Black" pitchFamily="34" charset="0"/>
              </a:defRPr>
            </a:lvl4pPr>
            <a:lvl5pPr marL="2057400" indent="-228600">
              <a:tabLst>
                <a:tab pos="45720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45720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45720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45720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457200" algn="l"/>
              </a:tabLst>
              <a:defRPr sz="2800">
                <a:solidFill>
                  <a:schemeClr val="tx1"/>
                </a:solidFill>
                <a:latin typeface="Arial Black" pitchFamily="34" charset="0"/>
              </a:defRPr>
            </a:lvl9pPr>
          </a:lstStyle>
          <a:p>
            <a:pPr>
              <a:spcBef>
                <a:spcPct val="50000"/>
              </a:spcBef>
              <a:buClr>
                <a:srgbClr val="0061D6"/>
              </a:buClr>
              <a:buFont typeface="Wingdings" pitchFamily="2" charset="2"/>
              <a:buChar char="v"/>
            </a:pPr>
            <a:r>
              <a:rPr lang="en-US" altLang="zh-TW" sz="2000" dirty="0">
                <a:solidFill>
                  <a:srgbClr val="0061D6"/>
                </a:solidFill>
                <a:latin typeface="Arial" charset="0"/>
                <a:ea typeface="新細明體" pitchFamily="18" charset="-120"/>
              </a:rPr>
              <a:t>During WWII, the Japanese military committed many atrocities in many countries in Asia</a:t>
            </a:r>
          </a:p>
          <a:p>
            <a:pPr lvl="1" indent="-227013">
              <a:spcBef>
                <a:spcPts val="600"/>
              </a:spcBef>
              <a:buClr>
                <a:srgbClr val="0061D6"/>
              </a:buClr>
              <a:buFont typeface="Wingdings" panose="05000000000000000000" pitchFamily="2" charset="2"/>
              <a:buChar char="§"/>
            </a:pPr>
            <a:r>
              <a:rPr lang="en-US" altLang="zh-TW" sz="1800" dirty="0">
                <a:solidFill>
                  <a:srgbClr val="0061D6"/>
                </a:solidFill>
                <a:latin typeface="Arial" charset="0"/>
                <a:ea typeface="新細明體" pitchFamily="18" charset="-120"/>
              </a:rPr>
              <a:t>Comfort women (or Sex slaves)</a:t>
            </a:r>
          </a:p>
          <a:p>
            <a:pPr lvl="1" indent="-227013">
              <a:spcBef>
                <a:spcPts val="600"/>
              </a:spcBef>
              <a:buClr>
                <a:srgbClr val="0061D6"/>
              </a:buClr>
              <a:buFont typeface="Wingdings" panose="05000000000000000000" pitchFamily="2" charset="2"/>
              <a:buChar char="§"/>
            </a:pPr>
            <a:r>
              <a:rPr lang="en-US" altLang="zh-TW" sz="1800" dirty="0">
                <a:solidFill>
                  <a:srgbClr val="0061D6"/>
                </a:solidFill>
                <a:latin typeface="Arial" charset="0"/>
                <a:ea typeface="新細明體" pitchFamily="18" charset="-120"/>
              </a:rPr>
              <a:t>Biological and chemical weapons of mass destruction, including vivisection of Chinese civilians and American POWs</a:t>
            </a:r>
          </a:p>
          <a:p>
            <a:pPr lvl="1" indent="-227013">
              <a:spcBef>
                <a:spcPts val="600"/>
              </a:spcBef>
              <a:buClr>
                <a:srgbClr val="0061D6"/>
              </a:buClr>
              <a:buFont typeface="Wingdings" panose="05000000000000000000" pitchFamily="2" charset="2"/>
              <a:buChar char="§"/>
            </a:pPr>
            <a:r>
              <a:rPr lang="en-US" altLang="zh-TW" sz="1800" dirty="0">
                <a:solidFill>
                  <a:srgbClr val="0061D6"/>
                </a:solidFill>
                <a:latin typeface="Arial" charset="0"/>
                <a:ea typeface="新細明體" pitchFamily="18" charset="-120"/>
              </a:rPr>
              <a:t>Nanking Massacre</a:t>
            </a:r>
          </a:p>
          <a:p>
            <a:pPr lvl="1" indent="-227013">
              <a:spcBef>
                <a:spcPts val="600"/>
              </a:spcBef>
              <a:buClr>
                <a:srgbClr val="0061D6"/>
              </a:buClr>
              <a:buFont typeface="Wingdings" panose="05000000000000000000" pitchFamily="2" charset="2"/>
              <a:buChar char="§"/>
            </a:pPr>
            <a:r>
              <a:rPr lang="en-US" altLang="zh-TW" sz="1800" dirty="0">
                <a:solidFill>
                  <a:srgbClr val="0061D6"/>
                </a:solidFill>
                <a:latin typeface="Arial" charset="0"/>
                <a:ea typeface="新細明體" pitchFamily="18" charset="-120"/>
              </a:rPr>
              <a:t>Slave labor</a:t>
            </a:r>
          </a:p>
          <a:p>
            <a:pPr marL="457200" lvl="1" indent="-396875">
              <a:spcBef>
                <a:spcPts val="1200"/>
              </a:spcBef>
              <a:spcAft>
                <a:spcPts val="0"/>
              </a:spcAft>
              <a:buClr>
                <a:srgbClr val="0061D6"/>
              </a:buClr>
              <a:buFont typeface="Wingdings" panose="05000000000000000000" pitchFamily="2" charset="2"/>
              <a:buChar char="v"/>
            </a:pPr>
            <a:r>
              <a:rPr lang="en-US" altLang="zh-TW" sz="2000" dirty="0">
                <a:solidFill>
                  <a:srgbClr val="0061D6"/>
                </a:solidFill>
                <a:latin typeface="Arial" charset="0"/>
                <a:ea typeface="新細明體" pitchFamily="18" charset="-120"/>
              </a:rPr>
              <a:t>Many of the perpetuators were never prosecuted, including none of the leaders of Unit 731</a:t>
            </a:r>
          </a:p>
          <a:p>
            <a:pPr marL="457200" lvl="1" indent="-396875">
              <a:spcBef>
                <a:spcPts val="1200"/>
              </a:spcBef>
              <a:spcAft>
                <a:spcPts val="0"/>
              </a:spcAft>
              <a:buClr>
                <a:srgbClr val="0061D6"/>
              </a:buClr>
              <a:buFont typeface="Wingdings" panose="05000000000000000000" pitchFamily="2" charset="2"/>
              <a:buChar char="v"/>
            </a:pPr>
            <a:r>
              <a:rPr lang="en-US" altLang="zh-TW" sz="2000" dirty="0">
                <a:solidFill>
                  <a:srgbClr val="0061D6"/>
                </a:solidFill>
                <a:latin typeface="Arial" charset="0"/>
                <a:ea typeface="新細明體" pitchFamily="18" charset="-120"/>
              </a:rPr>
              <a:t>When China and Japan normalized their relation on 9/29/1972, China, as a gesture of good will, renounced its demand for war preparations from Japan </a:t>
            </a:r>
          </a:p>
          <a:p>
            <a:pPr marL="457200" lvl="1" indent="-396875">
              <a:spcBef>
                <a:spcPts val="1200"/>
              </a:spcBef>
              <a:spcAft>
                <a:spcPts val="0"/>
              </a:spcAft>
              <a:buClr>
                <a:srgbClr val="0061D6"/>
              </a:buClr>
              <a:buFont typeface="Wingdings" panose="05000000000000000000" pitchFamily="2" charset="2"/>
              <a:buChar char="v"/>
            </a:pPr>
            <a:r>
              <a:rPr lang="en-US" altLang="zh-TW" sz="2000" dirty="0">
                <a:solidFill>
                  <a:srgbClr val="0061D6"/>
                </a:solidFill>
                <a:latin typeface="Arial" charset="0"/>
                <a:ea typeface="新細明體" pitchFamily="18" charset="-120"/>
              </a:rPr>
              <a:t>Although there is extensive evidence and 70+ years have elapsed since WWII ended, the Japanese government still has not admitted and apologized for these atrocities, often claiming that these atrocities were fabricated</a:t>
            </a:r>
          </a:p>
        </p:txBody>
      </p:sp>
      <p:sp>
        <p:nvSpPr>
          <p:cNvPr id="6148" name="Text Box 4"/>
          <p:cNvSpPr txBox="1">
            <a:spLocks noChangeArrowheads="1"/>
          </p:cNvSpPr>
          <p:nvPr/>
        </p:nvSpPr>
        <p:spPr bwMode="auto">
          <a:xfrm>
            <a:off x="1108074" y="241299"/>
            <a:ext cx="76501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altLang="en-US" sz="3200" b="1" dirty="0">
                <a:solidFill>
                  <a:srgbClr val="0061D6"/>
                </a:solidFill>
                <a:latin typeface="Arial" charset="0"/>
              </a:rPr>
              <a:t>Historical Background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36638" y="644525"/>
            <a:ext cx="7726362" cy="514350"/>
          </a:xfrm>
        </p:spPr>
        <p:txBody>
          <a:bodyPr/>
          <a:lstStyle/>
          <a:p>
            <a:pPr algn="ctr"/>
            <a:r>
              <a:rPr lang="en-US" altLang="en-US" sz="2800" b="1">
                <a:solidFill>
                  <a:srgbClr val="0061D6"/>
                </a:solidFill>
                <a:latin typeface="Arial" charset="0"/>
              </a:rPr>
              <a:t> </a:t>
            </a:r>
          </a:p>
        </p:txBody>
      </p:sp>
      <p:sp>
        <p:nvSpPr>
          <p:cNvPr id="6147" name="Text Box 3"/>
          <p:cNvSpPr txBox="1">
            <a:spLocks noChangeArrowheads="1"/>
          </p:cNvSpPr>
          <p:nvPr/>
        </p:nvSpPr>
        <p:spPr bwMode="auto">
          <a:xfrm>
            <a:off x="990554" y="1087532"/>
            <a:ext cx="7650163"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457200" indent="-457200">
              <a:tabLst>
                <a:tab pos="457200" algn="l"/>
              </a:tabLst>
              <a:defRPr sz="2800">
                <a:solidFill>
                  <a:schemeClr val="tx1"/>
                </a:solidFill>
                <a:latin typeface="Arial Black" pitchFamily="34" charset="0"/>
              </a:defRPr>
            </a:lvl1pPr>
            <a:lvl2pPr marL="800100" indent="-342900">
              <a:tabLst>
                <a:tab pos="457200" algn="l"/>
              </a:tabLst>
              <a:defRPr sz="2800">
                <a:solidFill>
                  <a:schemeClr val="tx1"/>
                </a:solidFill>
                <a:latin typeface="Arial Black" pitchFamily="34" charset="0"/>
              </a:defRPr>
            </a:lvl2pPr>
            <a:lvl3pPr marL="1143000" indent="-228600">
              <a:tabLst>
                <a:tab pos="457200" algn="l"/>
              </a:tabLst>
              <a:defRPr sz="2800">
                <a:solidFill>
                  <a:schemeClr val="tx1"/>
                </a:solidFill>
                <a:latin typeface="Arial Black" pitchFamily="34" charset="0"/>
              </a:defRPr>
            </a:lvl3pPr>
            <a:lvl4pPr marL="1600200" indent="-228600">
              <a:tabLst>
                <a:tab pos="457200" algn="l"/>
              </a:tabLst>
              <a:defRPr sz="2800">
                <a:solidFill>
                  <a:schemeClr val="tx1"/>
                </a:solidFill>
                <a:latin typeface="Arial Black" pitchFamily="34" charset="0"/>
              </a:defRPr>
            </a:lvl4pPr>
            <a:lvl5pPr marL="2057400" indent="-228600">
              <a:tabLst>
                <a:tab pos="45720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45720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45720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45720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457200" algn="l"/>
              </a:tabLst>
              <a:defRPr sz="2800">
                <a:solidFill>
                  <a:schemeClr val="tx1"/>
                </a:solidFill>
                <a:latin typeface="Arial Black" pitchFamily="34" charset="0"/>
              </a:defRPr>
            </a:lvl9pPr>
          </a:lstStyle>
          <a:p>
            <a:pPr>
              <a:buFont typeface="Wingdings" panose="05000000000000000000" pitchFamily="2" charset="2"/>
              <a:buChar char="v"/>
            </a:pPr>
            <a:r>
              <a:rPr lang="en-US" sz="2000" dirty="0">
                <a:solidFill>
                  <a:srgbClr val="0061D6"/>
                </a:solidFill>
                <a:latin typeface="+mn-lt"/>
              </a:rPr>
              <a:t>Japanese Medical School Museum Exhibits Vivisection Display on American POWs: (The Japan Time News, 04-04-2015)</a:t>
            </a:r>
          </a:p>
          <a:p>
            <a:pPr lvl="1">
              <a:spcBef>
                <a:spcPts val="1200"/>
              </a:spcBef>
              <a:buFont typeface="Wingdings" panose="05000000000000000000" pitchFamily="2" charset="2"/>
              <a:buChar char="§"/>
            </a:pPr>
            <a:r>
              <a:rPr lang="en-US" sz="1800" dirty="0">
                <a:solidFill>
                  <a:srgbClr val="0061D6"/>
                </a:solidFill>
                <a:latin typeface="Arial" panose="020B0604020202020204" pitchFamily="34" charset="0"/>
                <a:cs typeface="Arial" panose="020B0604020202020204" pitchFamily="34" charset="0"/>
              </a:rPr>
              <a:t>The Kyushu University in Fukuoka recently displayed an exhibit of vivisection (operation on live humans without anesthesia) on American POWs in their new medical history museum. These are documents in their possession for decades, but never publicly revealed. The vivisection victims were eight American airmen shot down in 1945 from an American B-29 bomber. They were captured as POWs, and then were vivisected by the Japanese doctors at this medical school. The doctors killed the American POWs by injecting diluted seawater into their veins, removing their lungs or livers and performing other horrific experiments on their bodies to test their limits. </a:t>
            </a:r>
          </a:p>
          <a:p>
            <a:pPr lvl="1">
              <a:spcBef>
                <a:spcPts val="1200"/>
              </a:spcBef>
              <a:buFont typeface="Wingdings" panose="05000000000000000000" pitchFamily="2" charset="2"/>
              <a:buChar char="§"/>
            </a:pPr>
            <a:r>
              <a:rPr lang="en-US" sz="1800" dirty="0">
                <a:solidFill>
                  <a:srgbClr val="0061D6"/>
                </a:solidFill>
                <a:latin typeface="Arial" panose="020B0604020202020204" pitchFamily="34" charset="0"/>
                <a:cs typeface="Arial" panose="020B0604020202020204" pitchFamily="34" charset="0"/>
              </a:rPr>
              <a:t>To read more, click: </a:t>
            </a:r>
            <a:r>
              <a:rPr lang="en-US" sz="1800" dirty="0">
                <a:solidFill>
                  <a:srgbClr val="0061D6"/>
                </a:solidFill>
                <a:latin typeface="Arial" panose="020B0604020202020204" pitchFamily="34" charset="0"/>
                <a:cs typeface="Arial" panose="020B0604020202020204" pitchFamily="34" charset="0"/>
                <a:hlinkClick r:id="rId3"/>
              </a:rPr>
              <a:t>http://www.japantimes.co.jp/news/2015/04/04/national/new-kyushu-museum-breaks-taboo-with-pow-vivisection-display#.VclAq_lcBuk</a:t>
            </a:r>
            <a:endParaRPr lang="en-US" sz="1800" dirty="0">
              <a:solidFill>
                <a:srgbClr val="0061D6"/>
              </a:solidFill>
              <a:latin typeface="Arial" panose="020B0604020202020204" pitchFamily="34" charset="0"/>
              <a:cs typeface="Arial" panose="020B0604020202020204" pitchFamily="34" charset="0"/>
            </a:endParaRPr>
          </a:p>
        </p:txBody>
      </p:sp>
      <p:sp>
        <p:nvSpPr>
          <p:cNvPr id="6148" name="Text Box 4"/>
          <p:cNvSpPr txBox="1">
            <a:spLocks noChangeArrowheads="1"/>
          </p:cNvSpPr>
          <p:nvPr/>
        </p:nvSpPr>
        <p:spPr bwMode="auto">
          <a:xfrm>
            <a:off x="1108074" y="241299"/>
            <a:ext cx="76501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altLang="en-US" sz="3200" b="1" dirty="0">
                <a:solidFill>
                  <a:srgbClr val="0061D6"/>
                </a:solidFill>
                <a:latin typeface="Arial" charset="0"/>
              </a:rPr>
              <a:t>Vivisection of American POWs</a:t>
            </a:r>
          </a:p>
        </p:txBody>
      </p:sp>
    </p:spTree>
    <p:extLst>
      <p:ext uri="{BB962C8B-B14F-4D97-AF65-F5344CB8AC3E}">
        <p14:creationId xmlns:p14="http://schemas.microsoft.com/office/powerpoint/2010/main" val="105311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36638" y="644525"/>
            <a:ext cx="7726362" cy="514350"/>
          </a:xfrm>
        </p:spPr>
        <p:txBody>
          <a:bodyPr/>
          <a:lstStyle/>
          <a:p>
            <a:pPr algn="ctr"/>
            <a:r>
              <a:rPr lang="en-US" altLang="en-US" sz="2800" b="1">
                <a:solidFill>
                  <a:srgbClr val="0061D6"/>
                </a:solidFill>
                <a:latin typeface="Arial" charset="0"/>
              </a:rPr>
              <a:t> </a:t>
            </a:r>
          </a:p>
        </p:txBody>
      </p:sp>
      <p:sp>
        <p:nvSpPr>
          <p:cNvPr id="6147" name="Text Box 3"/>
          <p:cNvSpPr txBox="1">
            <a:spLocks noChangeArrowheads="1"/>
          </p:cNvSpPr>
          <p:nvPr/>
        </p:nvSpPr>
        <p:spPr bwMode="auto">
          <a:xfrm>
            <a:off x="976906" y="1023843"/>
            <a:ext cx="7650163"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457200" indent="-457200">
              <a:tabLst>
                <a:tab pos="457200" algn="l"/>
              </a:tabLst>
              <a:defRPr sz="2800">
                <a:solidFill>
                  <a:schemeClr val="tx1"/>
                </a:solidFill>
                <a:latin typeface="Arial Black" pitchFamily="34" charset="0"/>
              </a:defRPr>
            </a:lvl1pPr>
            <a:lvl2pPr marL="800100" indent="-342900">
              <a:tabLst>
                <a:tab pos="457200" algn="l"/>
              </a:tabLst>
              <a:defRPr sz="2800">
                <a:solidFill>
                  <a:schemeClr val="tx1"/>
                </a:solidFill>
                <a:latin typeface="Arial Black" pitchFamily="34" charset="0"/>
              </a:defRPr>
            </a:lvl2pPr>
            <a:lvl3pPr marL="1143000" indent="-228600">
              <a:tabLst>
                <a:tab pos="457200" algn="l"/>
              </a:tabLst>
              <a:defRPr sz="2800">
                <a:solidFill>
                  <a:schemeClr val="tx1"/>
                </a:solidFill>
                <a:latin typeface="Arial Black" pitchFamily="34" charset="0"/>
              </a:defRPr>
            </a:lvl3pPr>
            <a:lvl4pPr marL="1600200" indent="-228600">
              <a:tabLst>
                <a:tab pos="457200" algn="l"/>
              </a:tabLst>
              <a:defRPr sz="2800">
                <a:solidFill>
                  <a:schemeClr val="tx1"/>
                </a:solidFill>
                <a:latin typeface="Arial Black" pitchFamily="34" charset="0"/>
              </a:defRPr>
            </a:lvl4pPr>
            <a:lvl5pPr marL="2057400" indent="-228600">
              <a:tabLst>
                <a:tab pos="45720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45720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45720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45720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457200" algn="l"/>
              </a:tabLst>
              <a:defRPr sz="2800">
                <a:solidFill>
                  <a:schemeClr val="tx1"/>
                </a:solidFill>
                <a:latin typeface="Arial Black" pitchFamily="34" charset="0"/>
              </a:defRPr>
            </a:lvl9pPr>
          </a:lstStyle>
          <a:p>
            <a:pPr>
              <a:buFont typeface="Wingdings" panose="05000000000000000000" pitchFamily="2" charset="2"/>
              <a:buChar char="v"/>
            </a:pPr>
            <a:r>
              <a:rPr lang="en-US" sz="1800" dirty="0">
                <a:solidFill>
                  <a:srgbClr val="0061D6"/>
                </a:solidFill>
                <a:latin typeface="+mn-lt"/>
              </a:rPr>
              <a:t>After WWII, the U.S. and Japan signed a secret agreement that none of the Unit 731 leaders will be prosecuted for war crimes in exchange for sharing their scientific knowledge and skills in developing biological weapons of mass destruction</a:t>
            </a:r>
          </a:p>
          <a:p>
            <a:pPr>
              <a:spcBef>
                <a:spcPts val="600"/>
              </a:spcBef>
              <a:buFont typeface="Wingdings" panose="05000000000000000000" pitchFamily="2" charset="2"/>
              <a:buChar char="v"/>
            </a:pPr>
            <a:r>
              <a:rPr lang="en-US" sz="1800" dirty="0">
                <a:solidFill>
                  <a:srgbClr val="0061D6"/>
                </a:solidFill>
                <a:latin typeface="+mn-lt"/>
              </a:rPr>
              <a:t>But this is no longer a secret due to declassification and publication in many books and articles, e.g., </a:t>
            </a:r>
          </a:p>
          <a:p>
            <a:pPr lvl="1">
              <a:spcBef>
                <a:spcPts val="300"/>
              </a:spcBef>
              <a:buFont typeface="Wingdings" panose="05000000000000000000" pitchFamily="2" charset="2"/>
              <a:buChar char="§"/>
            </a:pPr>
            <a:r>
              <a:rPr lang="en-US" sz="1600" dirty="0">
                <a:solidFill>
                  <a:srgbClr val="0061D6"/>
                </a:solidFill>
                <a:latin typeface="Arial" panose="020B0604020202020204" pitchFamily="34" charset="0"/>
                <a:cs typeface="Arial" panose="020B0604020202020204" pitchFamily="34" charset="0"/>
              </a:rPr>
              <a:t>Dr. Martin </a:t>
            </a:r>
            <a:r>
              <a:rPr lang="en-US" sz="1600" dirty="0" err="1">
                <a:solidFill>
                  <a:srgbClr val="0061D6"/>
                </a:solidFill>
                <a:latin typeface="Arial" panose="020B0604020202020204" pitchFamily="34" charset="0"/>
                <a:cs typeface="Arial" panose="020B0604020202020204" pitchFamily="34" charset="0"/>
              </a:rPr>
              <a:t>Furmanski</a:t>
            </a:r>
            <a:r>
              <a:rPr lang="en-US" sz="1600" dirty="0">
                <a:solidFill>
                  <a:srgbClr val="0061D6"/>
                </a:solidFill>
                <a:latin typeface="Arial" panose="020B0604020202020204" pitchFamily="34" charset="0"/>
                <a:cs typeface="Arial" panose="020B0604020202020204" pitchFamily="34" charset="0"/>
              </a:rPr>
              <a:t>, an American medical historian, wrote </a:t>
            </a:r>
            <a:r>
              <a:rPr lang="en-US" sz="1600" dirty="0">
                <a:solidFill>
                  <a:srgbClr val="0061D6"/>
                </a:solidFill>
                <a:latin typeface="+mn-lt"/>
              </a:rPr>
              <a:t>“In a disgraceful agreement with the Japanese biological weapons war criminals, the U.S. offered immunity from war crimes prosecution in exchange for the scientific data the Japanese had collected from murdering Chinese citizens, as well as citizens of other countries, both in their laboratories and in field applications.  The official U.S. and Japanese policy became one of denying the existence of the Japanese biological weapons program.” </a:t>
            </a:r>
          </a:p>
          <a:p>
            <a:pPr lvl="1">
              <a:spcBef>
                <a:spcPts val="300"/>
              </a:spcBef>
              <a:buFont typeface="Wingdings" panose="05000000000000000000" pitchFamily="2" charset="2"/>
              <a:buChar char="§"/>
            </a:pPr>
            <a:r>
              <a:rPr lang="en-US" sz="1600" dirty="0">
                <a:solidFill>
                  <a:srgbClr val="0061D6"/>
                </a:solidFill>
                <a:latin typeface="+mn-lt"/>
                <a:cs typeface="Arial" panose="020B0604020202020204" pitchFamily="34" charset="0"/>
              </a:rPr>
              <a:t>Sheldon Harris’s book:  </a:t>
            </a:r>
            <a:r>
              <a:rPr lang="en-US" sz="1600" i="1" u="sng" dirty="0">
                <a:solidFill>
                  <a:srgbClr val="0061D6"/>
                </a:solidFill>
                <a:latin typeface="+mn-lt"/>
              </a:rPr>
              <a:t>Factories Of Death: Japanese Biological Warfare, 1932-1945, and the American Cover-Up</a:t>
            </a:r>
          </a:p>
          <a:p>
            <a:pPr lvl="1">
              <a:spcBef>
                <a:spcPts val="300"/>
              </a:spcBef>
              <a:buFont typeface="Wingdings" panose="05000000000000000000" pitchFamily="2" charset="2"/>
              <a:buChar char="§"/>
            </a:pPr>
            <a:r>
              <a:rPr lang="en-US" sz="1600" dirty="0">
                <a:solidFill>
                  <a:srgbClr val="0061D6"/>
                </a:solidFill>
                <a:latin typeface="+mn-lt"/>
                <a:cs typeface="Arial" panose="020B0604020202020204" pitchFamily="34" charset="0"/>
              </a:rPr>
              <a:t>Daniel </a:t>
            </a:r>
            <a:r>
              <a:rPr lang="en-US" sz="1600" dirty="0" err="1">
                <a:solidFill>
                  <a:srgbClr val="0061D6"/>
                </a:solidFill>
                <a:latin typeface="+mn-lt"/>
                <a:cs typeface="Arial" panose="020B0604020202020204" pitchFamily="34" charset="0"/>
              </a:rPr>
              <a:t>Barenblatt’s</a:t>
            </a:r>
            <a:r>
              <a:rPr lang="en-US" sz="1600" dirty="0">
                <a:solidFill>
                  <a:srgbClr val="0061D6"/>
                </a:solidFill>
                <a:latin typeface="+mn-lt"/>
                <a:cs typeface="Arial" panose="020B0604020202020204" pitchFamily="34" charset="0"/>
              </a:rPr>
              <a:t> book:  </a:t>
            </a:r>
            <a:r>
              <a:rPr lang="en-US" sz="1600" i="1" u="sng" dirty="0">
                <a:solidFill>
                  <a:srgbClr val="0061D6"/>
                </a:solidFill>
                <a:latin typeface="+mn-lt"/>
              </a:rPr>
              <a:t>A Plague upon Humanity: The Hidden History of Japan's Biological Warfare Program</a:t>
            </a:r>
          </a:p>
          <a:p>
            <a:pPr lvl="1">
              <a:spcBef>
                <a:spcPts val="300"/>
              </a:spcBef>
              <a:buFont typeface="Wingdings" panose="05000000000000000000" pitchFamily="2" charset="2"/>
              <a:buChar char="§"/>
            </a:pPr>
            <a:r>
              <a:rPr lang="en-US" sz="1600" dirty="0">
                <a:solidFill>
                  <a:srgbClr val="0061D6"/>
                </a:solidFill>
                <a:latin typeface="+mn-lt"/>
              </a:rPr>
              <a:t>Jeanne Guillemin’s book:  </a:t>
            </a:r>
            <a:r>
              <a:rPr lang="en-US" sz="1600" i="1" u="sng" dirty="0">
                <a:solidFill>
                  <a:srgbClr val="0061D6"/>
                </a:solidFill>
                <a:latin typeface="+mn-lt"/>
              </a:rPr>
              <a:t>Hidden Atrocities: Japanese Germ Warfare and American Obstruction of Justice at the Tokyo Trial</a:t>
            </a:r>
          </a:p>
        </p:txBody>
      </p:sp>
      <p:sp>
        <p:nvSpPr>
          <p:cNvPr id="6148" name="Text Box 4"/>
          <p:cNvSpPr txBox="1">
            <a:spLocks noChangeArrowheads="1"/>
          </p:cNvSpPr>
          <p:nvPr/>
        </p:nvSpPr>
        <p:spPr bwMode="auto">
          <a:xfrm>
            <a:off x="1108074" y="241299"/>
            <a:ext cx="76501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altLang="en-US" sz="3200" b="1" dirty="0">
                <a:solidFill>
                  <a:srgbClr val="0061D6"/>
                </a:solidFill>
                <a:latin typeface="Arial" charset="0"/>
              </a:rPr>
              <a:t>Non-Prosecution of Unit 731 Leaders</a:t>
            </a:r>
          </a:p>
        </p:txBody>
      </p:sp>
    </p:spTree>
    <p:extLst>
      <p:ext uri="{BB962C8B-B14F-4D97-AF65-F5344CB8AC3E}">
        <p14:creationId xmlns:p14="http://schemas.microsoft.com/office/powerpoint/2010/main" val="239086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36638" y="644525"/>
            <a:ext cx="7726362" cy="514350"/>
          </a:xfrm>
        </p:spPr>
        <p:txBody>
          <a:bodyPr/>
          <a:lstStyle/>
          <a:p>
            <a:pPr algn="ctr"/>
            <a:r>
              <a:rPr lang="en-US" altLang="en-US" sz="2800" b="1">
                <a:solidFill>
                  <a:srgbClr val="0061D6"/>
                </a:solidFill>
                <a:latin typeface="Arial" charset="0"/>
              </a:rPr>
              <a:t> </a:t>
            </a:r>
          </a:p>
        </p:txBody>
      </p:sp>
      <p:sp>
        <p:nvSpPr>
          <p:cNvPr id="6147" name="Text Box 3"/>
          <p:cNvSpPr txBox="1">
            <a:spLocks noChangeArrowheads="1"/>
          </p:cNvSpPr>
          <p:nvPr/>
        </p:nvSpPr>
        <p:spPr bwMode="auto">
          <a:xfrm>
            <a:off x="1074737" y="1065182"/>
            <a:ext cx="7650163"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457200" indent="-457200">
              <a:tabLst>
                <a:tab pos="457200" algn="l"/>
              </a:tabLst>
              <a:defRPr sz="2800">
                <a:solidFill>
                  <a:schemeClr val="tx1"/>
                </a:solidFill>
                <a:latin typeface="Arial Black" pitchFamily="34" charset="0"/>
              </a:defRPr>
            </a:lvl1pPr>
            <a:lvl2pPr marL="800100" indent="-342900">
              <a:tabLst>
                <a:tab pos="457200" algn="l"/>
              </a:tabLst>
              <a:defRPr sz="2800">
                <a:solidFill>
                  <a:schemeClr val="tx1"/>
                </a:solidFill>
                <a:latin typeface="Arial Black" pitchFamily="34" charset="0"/>
              </a:defRPr>
            </a:lvl2pPr>
            <a:lvl3pPr marL="1143000" indent="-228600">
              <a:tabLst>
                <a:tab pos="457200" algn="l"/>
              </a:tabLst>
              <a:defRPr sz="2800">
                <a:solidFill>
                  <a:schemeClr val="tx1"/>
                </a:solidFill>
                <a:latin typeface="Arial Black" pitchFamily="34" charset="0"/>
              </a:defRPr>
            </a:lvl3pPr>
            <a:lvl4pPr marL="1600200" indent="-228600">
              <a:tabLst>
                <a:tab pos="457200" algn="l"/>
              </a:tabLst>
              <a:defRPr sz="2800">
                <a:solidFill>
                  <a:schemeClr val="tx1"/>
                </a:solidFill>
                <a:latin typeface="Arial Black" pitchFamily="34" charset="0"/>
              </a:defRPr>
            </a:lvl4pPr>
            <a:lvl5pPr marL="2057400" indent="-228600">
              <a:tabLst>
                <a:tab pos="45720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45720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45720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45720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457200" algn="l"/>
              </a:tabLst>
              <a:defRPr sz="2800">
                <a:solidFill>
                  <a:schemeClr val="tx1"/>
                </a:solidFill>
                <a:latin typeface="Arial Black" pitchFamily="34" charset="0"/>
              </a:defRPr>
            </a:lvl9pPr>
          </a:lstStyle>
          <a:p>
            <a:pPr>
              <a:spcBef>
                <a:spcPts val="1200"/>
              </a:spcBef>
              <a:buClr>
                <a:srgbClr val="0061D6"/>
              </a:buClr>
              <a:buFont typeface="Wingdings" pitchFamily="2" charset="2"/>
              <a:buChar char="v"/>
            </a:pPr>
            <a:r>
              <a:rPr lang="en-US" altLang="zh-TW" sz="2000" dirty="0">
                <a:solidFill>
                  <a:srgbClr val="0061D6"/>
                </a:solidFill>
                <a:latin typeface="Arial" charset="0"/>
                <a:ea typeface="新細明體" pitchFamily="18" charset="-120"/>
              </a:rPr>
              <a:t>After studying many legal documents and investigating many international legal cases regarding war reparations, Mr. Tong Zeng of Beijing, a young man with a masters degree in law, wrote a White Paper in 1990 stating that war reparation to a government is different from war reparation to the people</a:t>
            </a:r>
          </a:p>
          <a:p>
            <a:pPr marL="457200" lvl="1" indent="-396875">
              <a:spcBef>
                <a:spcPts val="1200"/>
              </a:spcBef>
              <a:spcAft>
                <a:spcPts val="0"/>
              </a:spcAft>
              <a:buClr>
                <a:srgbClr val="0061D6"/>
              </a:buClr>
              <a:buFont typeface="Wingdings" panose="05000000000000000000" pitchFamily="2" charset="2"/>
              <a:buChar char="v"/>
            </a:pPr>
            <a:r>
              <a:rPr lang="en-US" altLang="zh-TW" sz="2000" dirty="0">
                <a:solidFill>
                  <a:srgbClr val="0061D6"/>
                </a:solidFill>
                <a:latin typeface="Arial" charset="0"/>
                <a:ea typeface="新細明體" pitchFamily="18" charset="-120"/>
              </a:rPr>
              <a:t>The 1972 Sino-Japanese Joint Communique only relieved Japan from paying war reparations to the Chinese government, but it doesn’t relieve Japan from paying war reparations to the Chinese people</a:t>
            </a:r>
          </a:p>
          <a:p>
            <a:pPr marL="457200" lvl="1" indent="-396875">
              <a:spcBef>
                <a:spcPts val="1200"/>
              </a:spcBef>
              <a:spcAft>
                <a:spcPts val="600"/>
              </a:spcAft>
              <a:buClr>
                <a:srgbClr val="0061D6"/>
              </a:buClr>
              <a:buFont typeface="Wingdings" panose="05000000000000000000" pitchFamily="2" charset="2"/>
              <a:buChar char="v"/>
            </a:pPr>
            <a:r>
              <a:rPr lang="en-US" altLang="zh-TW" sz="2000" dirty="0">
                <a:solidFill>
                  <a:srgbClr val="0061D6"/>
                </a:solidFill>
                <a:latin typeface="Arial" charset="0"/>
                <a:ea typeface="新細明體" pitchFamily="18" charset="-120"/>
              </a:rPr>
              <a:t>Once that became known to the public, within a few years Mr. Tong Zeng received about 10,000 letters from Chinese victims describing their wartime atrocity experiences</a:t>
            </a:r>
          </a:p>
          <a:p>
            <a:pPr marL="457200" lvl="1" indent="-396875">
              <a:spcBef>
                <a:spcPts val="1200"/>
              </a:spcBef>
              <a:spcAft>
                <a:spcPts val="0"/>
              </a:spcAft>
              <a:buClr>
                <a:srgbClr val="0061D6"/>
              </a:buClr>
              <a:buFont typeface="Wingdings" panose="05000000000000000000" pitchFamily="2" charset="2"/>
              <a:buChar char="v"/>
            </a:pPr>
            <a:r>
              <a:rPr lang="en-US" altLang="zh-TW" sz="2000" dirty="0">
                <a:solidFill>
                  <a:srgbClr val="0061D6"/>
                </a:solidFill>
                <a:latin typeface="Arial" charset="0"/>
                <a:ea typeface="新細明體" pitchFamily="18" charset="-120"/>
              </a:rPr>
              <a:t>These letters are known as “10,000 Cries for Justice”</a:t>
            </a:r>
          </a:p>
          <a:p>
            <a:pPr marL="457200" lvl="1" indent="-396875">
              <a:spcBef>
                <a:spcPts val="1200"/>
              </a:spcBef>
              <a:spcAft>
                <a:spcPts val="0"/>
              </a:spcAft>
              <a:buClr>
                <a:srgbClr val="0061D6"/>
              </a:buClr>
              <a:buFont typeface="Wingdings" panose="05000000000000000000" pitchFamily="2" charset="2"/>
              <a:buChar char="v"/>
            </a:pPr>
            <a:r>
              <a:rPr lang="en-US" altLang="zh-TW" sz="2000" dirty="0">
                <a:solidFill>
                  <a:srgbClr val="0061D6"/>
                </a:solidFill>
                <a:latin typeface="Arial" charset="0"/>
                <a:ea typeface="新細明體" pitchFamily="18" charset="-120"/>
              </a:rPr>
              <a:t>They provide undeniable evidence of the atrocities Japan inflicted on the Chinese people</a:t>
            </a:r>
          </a:p>
        </p:txBody>
      </p:sp>
      <p:sp>
        <p:nvSpPr>
          <p:cNvPr id="6148" name="Text Box 4"/>
          <p:cNvSpPr txBox="1">
            <a:spLocks noChangeArrowheads="1"/>
          </p:cNvSpPr>
          <p:nvPr/>
        </p:nvSpPr>
        <p:spPr bwMode="auto">
          <a:xfrm>
            <a:off x="1108074" y="241299"/>
            <a:ext cx="76501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altLang="en-US" sz="3200" b="1" dirty="0">
                <a:solidFill>
                  <a:srgbClr val="0061D6"/>
                </a:solidFill>
                <a:latin typeface="Arial" charset="0"/>
              </a:rPr>
              <a:t>Seeking Justice:  A New Initiative</a:t>
            </a:r>
          </a:p>
        </p:txBody>
      </p:sp>
    </p:spTree>
    <p:extLst>
      <p:ext uri="{BB962C8B-B14F-4D97-AF65-F5344CB8AC3E}">
        <p14:creationId xmlns:p14="http://schemas.microsoft.com/office/powerpoint/2010/main" val="93104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36638" y="644525"/>
            <a:ext cx="7726362" cy="514350"/>
          </a:xfrm>
        </p:spPr>
        <p:txBody>
          <a:bodyPr/>
          <a:lstStyle/>
          <a:p>
            <a:pPr algn="ctr"/>
            <a:r>
              <a:rPr lang="en-US" altLang="en-US" sz="2800" b="1" dirty="0">
                <a:solidFill>
                  <a:srgbClr val="0061D6"/>
                </a:solidFill>
                <a:latin typeface="Arial" charset="0"/>
              </a:rPr>
              <a:t> </a:t>
            </a:r>
          </a:p>
        </p:txBody>
      </p:sp>
      <p:sp>
        <p:nvSpPr>
          <p:cNvPr id="7171" name="Text Box 4"/>
          <p:cNvSpPr txBox="1">
            <a:spLocks noChangeArrowheads="1"/>
          </p:cNvSpPr>
          <p:nvPr/>
        </p:nvSpPr>
        <p:spPr bwMode="auto">
          <a:xfrm>
            <a:off x="950793" y="250154"/>
            <a:ext cx="79500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altLang="en-US" sz="3200" b="1" dirty="0">
                <a:solidFill>
                  <a:srgbClr val="0061D6"/>
                </a:solidFill>
                <a:latin typeface="Arial" charset="0"/>
              </a:rPr>
              <a:t>Digital Archive Project</a:t>
            </a:r>
          </a:p>
        </p:txBody>
      </p:sp>
      <p:sp>
        <p:nvSpPr>
          <p:cNvPr id="3" name="TextBox 2"/>
          <p:cNvSpPr txBox="1">
            <a:spLocks noChangeArrowheads="1"/>
          </p:cNvSpPr>
          <p:nvPr/>
        </p:nvSpPr>
        <p:spPr bwMode="auto">
          <a:xfrm>
            <a:off x="1036638" y="1021214"/>
            <a:ext cx="7460777"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tabLst>
                <a:tab pos="457200" algn="l"/>
              </a:tabLst>
              <a:defRPr sz="2800">
                <a:solidFill>
                  <a:schemeClr val="tx1"/>
                </a:solidFill>
                <a:latin typeface="Arial Black" pitchFamily="34" charset="0"/>
              </a:defRPr>
            </a:lvl1pPr>
            <a:lvl2pPr marL="742950" indent="-285750">
              <a:tabLst>
                <a:tab pos="457200" algn="l"/>
              </a:tabLst>
              <a:defRPr sz="2800">
                <a:solidFill>
                  <a:schemeClr val="tx1"/>
                </a:solidFill>
                <a:latin typeface="Arial Black" pitchFamily="34" charset="0"/>
              </a:defRPr>
            </a:lvl2pPr>
            <a:lvl3pPr marL="1143000" indent="-228600">
              <a:tabLst>
                <a:tab pos="457200" algn="l"/>
              </a:tabLst>
              <a:defRPr sz="2800">
                <a:solidFill>
                  <a:schemeClr val="tx1"/>
                </a:solidFill>
                <a:latin typeface="Arial Black" pitchFamily="34" charset="0"/>
              </a:defRPr>
            </a:lvl3pPr>
            <a:lvl4pPr marL="1600200" indent="-228600">
              <a:tabLst>
                <a:tab pos="457200" algn="l"/>
              </a:tabLst>
              <a:defRPr sz="2800">
                <a:solidFill>
                  <a:schemeClr val="tx1"/>
                </a:solidFill>
                <a:latin typeface="Arial Black" pitchFamily="34" charset="0"/>
              </a:defRPr>
            </a:lvl4pPr>
            <a:lvl5pPr marL="2057400" indent="-228600">
              <a:tabLst>
                <a:tab pos="45720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45720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45720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45720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457200" algn="l"/>
              </a:tabLst>
              <a:defRPr sz="2800">
                <a:solidFill>
                  <a:schemeClr val="tx1"/>
                </a:solidFill>
                <a:latin typeface="Arial Black" pitchFamily="34" charset="0"/>
              </a:defRPr>
            </a:lvl9pPr>
          </a:lstStyle>
          <a:p>
            <a:pPr marL="568325" indent="-395288">
              <a:spcAft>
                <a:spcPts val="1200"/>
              </a:spcAft>
              <a:buClr>
                <a:srgbClr val="0061D6"/>
              </a:buClr>
              <a:buFont typeface="Wingdings" pitchFamily="2" charset="2"/>
              <a:buChar char="v"/>
              <a:tabLst>
                <a:tab pos="568325" algn="l"/>
              </a:tabLst>
              <a:defRPr/>
            </a:pPr>
            <a:r>
              <a:rPr lang="en-US" altLang="zh-TW" sz="1900" dirty="0">
                <a:solidFill>
                  <a:srgbClr val="0061D6"/>
                </a:solidFill>
                <a:latin typeface="Arial" charset="0"/>
                <a:ea typeface="新細明體" pitchFamily="18" charset="-120"/>
              </a:rPr>
              <a:t>Mr. Tong kept these letters in his office</a:t>
            </a:r>
          </a:p>
          <a:p>
            <a:pPr marL="568325" indent="-395288">
              <a:spcAft>
                <a:spcPts val="1200"/>
              </a:spcAft>
              <a:buClr>
                <a:srgbClr val="0061D6"/>
              </a:buClr>
              <a:buFont typeface="Wingdings" pitchFamily="2" charset="2"/>
              <a:buChar char="v"/>
              <a:tabLst>
                <a:tab pos="568325" algn="l"/>
              </a:tabLst>
              <a:defRPr/>
            </a:pPr>
            <a:r>
              <a:rPr lang="en-US" altLang="zh-TW" sz="1900" dirty="0">
                <a:solidFill>
                  <a:srgbClr val="0061D6"/>
                </a:solidFill>
                <a:latin typeface="Arial" charset="0"/>
                <a:ea typeface="新細明體" pitchFamily="18" charset="-120"/>
              </a:rPr>
              <a:t>After 20 years, when Japan still has not apologized, he thought about putting these letters in the public domain to inform the world</a:t>
            </a:r>
          </a:p>
          <a:p>
            <a:pPr marL="568325" indent="-395288">
              <a:spcAft>
                <a:spcPts val="1200"/>
              </a:spcAft>
              <a:buClr>
                <a:srgbClr val="0061D6"/>
              </a:buClr>
              <a:buFont typeface="Wingdings" pitchFamily="2" charset="2"/>
              <a:buChar char="v"/>
              <a:tabLst>
                <a:tab pos="568325" algn="l"/>
              </a:tabLst>
              <a:defRPr/>
            </a:pPr>
            <a:r>
              <a:rPr lang="en-US" altLang="zh-TW" sz="1900" dirty="0">
                <a:solidFill>
                  <a:srgbClr val="0061D6"/>
                </a:solidFill>
                <a:latin typeface="Arial" charset="0"/>
                <a:ea typeface="新細明體" pitchFamily="18" charset="-120"/>
              </a:rPr>
              <a:t>In early 2014, when David Chai and I heard about this, we contacted Mr. Tong asking him whether we can collaborate with him to develop a digital archive for these letters</a:t>
            </a:r>
          </a:p>
          <a:p>
            <a:pPr marL="568325" indent="-395288">
              <a:spcAft>
                <a:spcPts val="1200"/>
              </a:spcAft>
              <a:buClr>
                <a:srgbClr val="0061D6"/>
              </a:buClr>
              <a:buFont typeface="Wingdings" pitchFamily="2" charset="2"/>
              <a:buChar char="v"/>
              <a:tabLst>
                <a:tab pos="568325" algn="l"/>
              </a:tabLst>
              <a:defRPr/>
            </a:pPr>
            <a:r>
              <a:rPr lang="en-US" altLang="zh-TW" sz="1900" dirty="0">
                <a:solidFill>
                  <a:srgbClr val="0061D6"/>
                </a:solidFill>
                <a:latin typeface="Arial" charset="0"/>
                <a:ea typeface="新細明體" pitchFamily="18" charset="-120"/>
              </a:rPr>
              <a:t>He willingly accepted.  After 1.5 years of hard work, in a press conference in Beijing in July 2015 we announced to the world the “10,000 Cries for Justice” website (</a:t>
            </a:r>
            <a:r>
              <a:rPr lang="en-US" altLang="zh-TW" sz="1900" dirty="0">
                <a:solidFill>
                  <a:srgbClr val="0061D6"/>
                </a:solidFill>
                <a:latin typeface="Arial" charset="0"/>
                <a:ea typeface="新細明體" pitchFamily="18" charset="-120"/>
                <a:hlinkClick r:id="rId3"/>
              </a:rPr>
              <a:t>www.10000cfj.org</a:t>
            </a:r>
            <a:r>
              <a:rPr lang="en-US" altLang="zh-TW" sz="1900" dirty="0">
                <a:solidFill>
                  <a:srgbClr val="0061D6"/>
                </a:solidFill>
                <a:latin typeface="Arial" charset="0"/>
                <a:ea typeface="新細明體" pitchFamily="18" charset="-120"/>
              </a:rPr>
              <a:t>)</a:t>
            </a:r>
          </a:p>
          <a:p>
            <a:pPr marL="568325" indent="-395288">
              <a:spcAft>
                <a:spcPts val="1200"/>
              </a:spcAft>
              <a:buClr>
                <a:srgbClr val="0061D6"/>
              </a:buClr>
              <a:buFont typeface="Wingdings" pitchFamily="2" charset="2"/>
              <a:buChar char="v"/>
              <a:tabLst>
                <a:tab pos="568325" algn="l"/>
              </a:tabLst>
              <a:defRPr/>
            </a:pPr>
            <a:r>
              <a:rPr lang="en-US" altLang="zh-TW" sz="1900" dirty="0">
                <a:solidFill>
                  <a:srgbClr val="0061D6"/>
                </a:solidFill>
                <a:latin typeface="Arial" charset="0"/>
                <a:ea typeface="新細明體" pitchFamily="18" charset="-120"/>
              </a:rPr>
              <a:t>During the intermittent 20 years, many letters were borrowed by relatives and media people and never returned; so about half of the letters have been lost</a:t>
            </a:r>
          </a:p>
          <a:p>
            <a:pPr marL="568325" indent="-395288">
              <a:spcAft>
                <a:spcPts val="1200"/>
              </a:spcAft>
              <a:buClr>
                <a:srgbClr val="0061D6"/>
              </a:buClr>
              <a:buFont typeface="Wingdings" pitchFamily="2" charset="2"/>
              <a:buChar char="v"/>
              <a:tabLst>
                <a:tab pos="568325" algn="l"/>
              </a:tabLst>
              <a:defRPr/>
            </a:pPr>
            <a:r>
              <a:rPr lang="en-US" altLang="zh-TW" sz="1900" dirty="0">
                <a:solidFill>
                  <a:srgbClr val="0061D6"/>
                </a:solidFill>
                <a:latin typeface="Arial" charset="0"/>
                <a:ea typeface="新細明體" pitchFamily="18" charset="-120"/>
              </a:rPr>
              <a:t>4,000 Chinese letters were posted, about 12% of the letters were translated into English and also posted. More English translations will follow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884BC-B1CF-40D2-9EAB-13AFBF154719}"/>
              </a:ext>
            </a:extLst>
          </p:cNvPr>
          <p:cNvSpPr>
            <a:spLocks noGrp="1"/>
          </p:cNvSpPr>
          <p:nvPr>
            <p:ph type="dt" sz="half" idx="10"/>
          </p:nvPr>
        </p:nvSpPr>
        <p:spPr>
          <a:xfrm>
            <a:off x="7690513" y="6356350"/>
            <a:ext cx="1207827" cy="365125"/>
          </a:xfrm>
        </p:spPr>
        <p:txBody>
          <a:bodyPr/>
          <a:lstStyle/>
          <a:p>
            <a:pPr>
              <a:defRPr/>
            </a:pPr>
            <a:r>
              <a:rPr lang="en-US" sz="1000" dirty="0">
                <a:latin typeface="Arial" panose="020B0604020202020204" pitchFamily="34" charset="0"/>
                <a:cs typeface="Arial" panose="020B0604020202020204" pitchFamily="34" charset="0"/>
              </a:rPr>
              <a:t>dmt-7/25/2018-6</a:t>
            </a:r>
          </a:p>
        </p:txBody>
      </p:sp>
      <p:pic>
        <p:nvPicPr>
          <p:cNvPr id="4" name="Picture 3" descr="A picture containing indoor&#10;&#10;Description generated with high confidence">
            <a:extLst>
              <a:ext uri="{FF2B5EF4-FFF2-40B4-BE49-F238E27FC236}">
                <a16:creationId xmlns:a16="http://schemas.microsoft.com/office/drawing/2014/main" id="{C6D81AAA-5F16-402F-BB48-93407012C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236" y="85204"/>
            <a:ext cx="8361528" cy="6271146"/>
          </a:xfrm>
          <a:prstGeom prst="rect">
            <a:avLst/>
          </a:prstGeom>
        </p:spPr>
      </p:pic>
    </p:spTree>
    <p:extLst>
      <p:ext uri="{BB962C8B-B14F-4D97-AF65-F5344CB8AC3E}">
        <p14:creationId xmlns:p14="http://schemas.microsoft.com/office/powerpoint/2010/main" val="145318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36638" y="644525"/>
            <a:ext cx="7726362" cy="514350"/>
          </a:xfrm>
        </p:spPr>
        <p:txBody>
          <a:bodyPr/>
          <a:lstStyle/>
          <a:p>
            <a:pPr algn="ctr"/>
            <a:r>
              <a:rPr lang="en-US" altLang="en-US" sz="2800" b="1" dirty="0">
                <a:solidFill>
                  <a:srgbClr val="0061D6"/>
                </a:solidFill>
                <a:latin typeface="Arial" charset="0"/>
              </a:rPr>
              <a:t> </a:t>
            </a:r>
          </a:p>
        </p:txBody>
      </p:sp>
      <p:sp>
        <p:nvSpPr>
          <p:cNvPr id="7171" name="Text Box 4"/>
          <p:cNvSpPr txBox="1">
            <a:spLocks noChangeArrowheads="1"/>
          </p:cNvSpPr>
          <p:nvPr/>
        </p:nvSpPr>
        <p:spPr bwMode="auto">
          <a:xfrm>
            <a:off x="950793" y="250154"/>
            <a:ext cx="79500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altLang="en-US" sz="3200" b="1" dirty="0">
                <a:solidFill>
                  <a:srgbClr val="0061D6"/>
                </a:solidFill>
                <a:latin typeface="Arial" charset="0"/>
              </a:rPr>
              <a:t>“10,000 Cries for Justice” Website</a:t>
            </a:r>
          </a:p>
        </p:txBody>
      </p:sp>
      <p:sp>
        <p:nvSpPr>
          <p:cNvPr id="3" name="TextBox 2"/>
          <p:cNvSpPr txBox="1">
            <a:spLocks noChangeArrowheads="1"/>
          </p:cNvSpPr>
          <p:nvPr/>
        </p:nvSpPr>
        <p:spPr bwMode="auto">
          <a:xfrm>
            <a:off x="1169430" y="1062157"/>
            <a:ext cx="7460777"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tabLst>
                <a:tab pos="457200" algn="l"/>
              </a:tabLst>
              <a:defRPr sz="2800">
                <a:solidFill>
                  <a:schemeClr val="tx1"/>
                </a:solidFill>
                <a:latin typeface="Arial Black" pitchFamily="34" charset="0"/>
              </a:defRPr>
            </a:lvl1pPr>
            <a:lvl2pPr marL="742950" indent="-285750">
              <a:tabLst>
                <a:tab pos="457200" algn="l"/>
              </a:tabLst>
              <a:defRPr sz="2800">
                <a:solidFill>
                  <a:schemeClr val="tx1"/>
                </a:solidFill>
                <a:latin typeface="Arial Black" pitchFamily="34" charset="0"/>
              </a:defRPr>
            </a:lvl2pPr>
            <a:lvl3pPr marL="1143000" indent="-228600">
              <a:tabLst>
                <a:tab pos="457200" algn="l"/>
              </a:tabLst>
              <a:defRPr sz="2800">
                <a:solidFill>
                  <a:schemeClr val="tx1"/>
                </a:solidFill>
                <a:latin typeface="Arial Black" pitchFamily="34" charset="0"/>
              </a:defRPr>
            </a:lvl3pPr>
            <a:lvl4pPr marL="1600200" indent="-228600">
              <a:tabLst>
                <a:tab pos="457200" algn="l"/>
              </a:tabLst>
              <a:defRPr sz="2800">
                <a:solidFill>
                  <a:schemeClr val="tx1"/>
                </a:solidFill>
                <a:latin typeface="Arial Black" pitchFamily="34" charset="0"/>
              </a:defRPr>
            </a:lvl4pPr>
            <a:lvl5pPr marL="2057400" indent="-228600">
              <a:tabLst>
                <a:tab pos="45720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45720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45720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45720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457200" algn="l"/>
              </a:tabLst>
              <a:defRPr sz="2800">
                <a:solidFill>
                  <a:schemeClr val="tx1"/>
                </a:solidFill>
                <a:latin typeface="Arial Black" pitchFamily="34" charset="0"/>
              </a:defRPr>
            </a:lvl9pPr>
          </a:lstStyle>
          <a:p>
            <a:pPr marL="568325" indent="-395288">
              <a:spcAft>
                <a:spcPts val="300"/>
              </a:spcAft>
              <a:buClr>
                <a:srgbClr val="0061D6"/>
              </a:buClr>
              <a:buFont typeface="Wingdings" pitchFamily="2" charset="2"/>
              <a:buChar char="v"/>
              <a:tabLst>
                <a:tab pos="568325" algn="l"/>
              </a:tabLst>
              <a:defRPr/>
            </a:pPr>
            <a:r>
              <a:rPr lang="en-US" altLang="zh-TW" sz="2000" dirty="0">
                <a:solidFill>
                  <a:srgbClr val="0061D6"/>
                </a:solidFill>
                <a:latin typeface="Arial" charset="0"/>
                <a:ea typeface="新細明體" pitchFamily="18" charset="-120"/>
              </a:rPr>
              <a:t>Contents of bi-lingual website</a:t>
            </a:r>
          </a:p>
          <a:p>
            <a:pPr marL="1028700" lvl="1" indent="-287338">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Scanned image of letter envelope</a:t>
            </a:r>
          </a:p>
          <a:p>
            <a:pPr marL="1028700" lvl="1" indent="-287338">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Scanned image of each page of Chinese letter</a:t>
            </a:r>
          </a:p>
          <a:p>
            <a:pPr marL="1028700" lvl="1" indent="-287338">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Digital file of transcribed Chinese letter</a:t>
            </a:r>
          </a:p>
          <a:p>
            <a:pPr marL="1028700" lvl="1" indent="-287338">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Digital file of the English translation of Chinese letter</a:t>
            </a:r>
          </a:p>
          <a:p>
            <a:pPr marL="573088" indent="-346075">
              <a:spcBef>
                <a:spcPts val="600"/>
              </a:spcBef>
              <a:spcAft>
                <a:spcPts val="0"/>
              </a:spcAft>
              <a:buClr>
                <a:srgbClr val="0061D6"/>
              </a:buClr>
              <a:buFont typeface="Wingdings" panose="05000000000000000000" pitchFamily="2" charset="2"/>
              <a:buChar char="v"/>
              <a:tabLst>
                <a:tab pos="568325" algn="l"/>
              </a:tabLst>
              <a:defRPr/>
            </a:pPr>
            <a:r>
              <a:rPr lang="en-US" altLang="zh-TW" sz="2000" dirty="0">
                <a:solidFill>
                  <a:srgbClr val="0061D6"/>
                </a:solidFill>
                <a:latin typeface="Arial" charset="0"/>
                <a:ea typeface="新細明體" pitchFamily="18" charset="-120"/>
              </a:rPr>
              <a:t>Each letter is assigned an index file with:</a:t>
            </a:r>
          </a:p>
          <a:p>
            <a:pPr marL="1028700" lvl="1" indent="-287338">
              <a:spcBef>
                <a:spcPts val="300"/>
              </a:spcBef>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A unique ID</a:t>
            </a:r>
          </a:p>
          <a:p>
            <a:pPr marL="1028700" lvl="1" indent="-287338">
              <a:spcBef>
                <a:spcPts val="300"/>
              </a:spcBef>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Atrocity category:  Air Bombing, Biological/Chemical Warfare, Murders, Nanking Massacre, Other Massacres, Sex Slaves, Slave Laborer, Others</a:t>
            </a:r>
          </a:p>
          <a:p>
            <a:pPr marL="1028700" lvl="1" indent="-287338">
              <a:spcBef>
                <a:spcPts val="300"/>
              </a:spcBef>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Date of event</a:t>
            </a:r>
          </a:p>
          <a:p>
            <a:pPr marL="1028700" lvl="1" indent="-287338">
              <a:spcBef>
                <a:spcPts val="300"/>
              </a:spcBef>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Name(s) of victim(s)</a:t>
            </a:r>
          </a:p>
          <a:p>
            <a:pPr marL="1028700" lvl="1" indent="-287338">
              <a:spcBef>
                <a:spcPts val="300"/>
              </a:spcBef>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Location of event</a:t>
            </a:r>
          </a:p>
          <a:p>
            <a:pPr marL="1028700" lvl="1" indent="-287338">
              <a:spcBef>
                <a:spcPts val="300"/>
              </a:spcBef>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Date of letter</a:t>
            </a:r>
          </a:p>
          <a:p>
            <a:pPr marL="1028700" lvl="1" indent="-287338">
              <a:spcBef>
                <a:spcPts val="300"/>
              </a:spcBef>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Name of author</a:t>
            </a:r>
          </a:p>
          <a:p>
            <a:pPr marL="1028700" lvl="1" indent="-287338">
              <a:spcBef>
                <a:spcPts val="300"/>
              </a:spcBef>
              <a:spcAft>
                <a:spcPts val="0"/>
              </a:spcAft>
              <a:buClr>
                <a:srgbClr val="0061D6"/>
              </a:buClr>
              <a:buFont typeface="Wingdings" panose="05000000000000000000" pitchFamily="2" charset="2"/>
              <a:buChar char="§"/>
              <a:tabLst>
                <a:tab pos="568325" algn="l"/>
              </a:tabLst>
              <a:defRPr/>
            </a:pPr>
            <a:r>
              <a:rPr lang="en-US" altLang="zh-TW" sz="1800" dirty="0">
                <a:solidFill>
                  <a:srgbClr val="0061D6"/>
                </a:solidFill>
                <a:latin typeface="Arial" charset="0"/>
                <a:ea typeface="新細明體" pitchFamily="18" charset="-120"/>
              </a:rPr>
              <a:t>Address of author</a:t>
            </a:r>
          </a:p>
          <a:p>
            <a:pPr marL="627063" indent="-339725">
              <a:spcBef>
                <a:spcPts val="300"/>
              </a:spcBef>
              <a:spcAft>
                <a:spcPts val="0"/>
              </a:spcAft>
              <a:buClr>
                <a:srgbClr val="0061D6"/>
              </a:buClr>
              <a:buFont typeface="Wingdings" panose="05000000000000000000" pitchFamily="2" charset="2"/>
              <a:buChar char="v"/>
              <a:tabLst>
                <a:tab pos="627063" algn="l"/>
              </a:tabLst>
              <a:defRPr/>
            </a:pPr>
            <a:r>
              <a:rPr lang="en-US" altLang="zh-TW" sz="2000" dirty="0">
                <a:solidFill>
                  <a:srgbClr val="0061D6"/>
                </a:solidFill>
                <a:latin typeface="Arial" charset="0"/>
                <a:ea typeface="新細明體" pitchFamily="18" charset="-120"/>
              </a:rPr>
              <a:t>Website provides search algorithm based on index file</a:t>
            </a:r>
          </a:p>
          <a:p>
            <a:pPr marL="1427162" lvl="2" indent="-285750">
              <a:spcAft>
                <a:spcPts val="0"/>
              </a:spcAft>
              <a:buClr>
                <a:srgbClr val="0061D6"/>
              </a:buClr>
              <a:buFont typeface="Wingdings" panose="05000000000000000000" pitchFamily="2" charset="2"/>
              <a:buChar char="ü"/>
              <a:tabLst>
                <a:tab pos="573088" algn="l"/>
              </a:tabLst>
              <a:defRPr/>
            </a:pPr>
            <a:endParaRPr lang="en-US" altLang="zh-TW" sz="1600" dirty="0">
              <a:solidFill>
                <a:srgbClr val="0061D6"/>
              </a:solidFill>
              <a:latin typeface="Arial" charset="0"/>
              <a:ea typeface="新細明體" pitchFamily="18" charset="-120"/>
            </a:endParaRPr>
          </a:p>
        </p:txBody>
      </p:sp>
    </p:spTree>
    <p:extLst>
      <p:ext uri="{BB962C8B-B14F-4D97-AF65-F5344CB8AC3E}">
        <p14:creationId xmlns:p14="http://schemas.microsoft.com/office/powerpoint/2010/main" val="1712077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ontemporary Portrait">
  <a:themeElements>
    <a:clrScheme name="">
      <a:dk1>
        <a:srgbClr val="000000"/>
      </a:dk1>
      <a:lt1>
        <a:srgbClr val="FFFFFF"/>
      </a:lt1>
      <a:dk2>
        <a:srgbClr val="000000"/>
      </a:dk2>
      <a:lt2>
        <a:srgbClr val="808080"/>
      </a:lt2>
      <a:accent1>
        <a:srgbClr val="004CA5"/>
      </a:accent1>
      <a:accent2>
        <a:srgbClr val="AF4187"/>
      </a:accent2>
      <a:accent3>
        <a:srgbClr val="FFFFFF"/>
      </a:accent3>
      <a:accent4>
        <a:srgbClr val="000000"/>
      </a:accent4>
      <a:accent5>
        <a:srgbClr val="AAB2CF"/>
      </a:accent5>
      <a:accent6>
        <a:srgbClr val="9E3A7A"/>
      </a:accent6>
      <a:hlink>
        <a:srgbClr val="008282"/>
      </a:hlink>
      <a:folHlink>
        <a:srgbClr val="E6A046"/>
      </a:folHlink>
    </a:clrScheme>
    <a:fontScheme name="Contemporary Portra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D:\office 97\Templates\Presentation Designs\Contemporary Portrait.pot</Template>
  <TotalTime>44281</TotalTime>
  <Words>1572</Words>
  <Application>Microsoft Office PowerPoint</Application>
  <PresentationFormat>On-screen Show (4:3)</PresentationFormat>
  <Paragraphs>107</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新細明體</vt:lpstr>
      <vt:lpstr>Arial</vt:lpstr>
      <vt:lpstr>Arial Black</vt:lpstr>
      <vt:lpstr>Calibri</vt:lpstr>
      <vt:lpstr>Times New Roman</vt:lpstr>
      <vt:lpstr>Wingdings</vt:lpstr>
      <vt:lpstr>Contemporary Portrait</vt:lpstr>
      <vt:lpstr>Custom Design</vt:lpstr>
      <vt:lpstr>   10,000 Cries for Justice  13th International Conference on Interdisciplinary Social Sciences  University of Granada, Granada, Spain   Don M. Tow President:  NJ-ALPHA Co-Founder &amp; VP:  10,000 Cries for Justice   July 25, 2018</vt:lpstr>
      <vt:lpstr> </vt:lpstr>
      <vt:lpstr> </vt:lpstr>
      <vt:lpstr> </vt:lpstr>
      <vt:lpstr> </vt:lpstr>
      <vt:lpstr> </vt:lpstr>
      <vt:lpstr> </vt:lpstr>
      <vt:lpstr>PowerPoint Presentation</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NJ-ALPHA Orientation Meeting</dc:title>
  <dc:creator>Don M. Tow</dc:creator>
  <cp:lastModifiedBy>Don Tow</cp:lastModifiedBy>
  <cp:revision>623</cp:revision>
  <cp:lastPrinted>2016-10-17T15:30:42Z</cp:lastPrinted>
  <dcterms:created xsi:type="dcterms:W3CDTF">1999-02-24T17:55:00Z</dcterms:created>
  <dcterms:modified xsi:type="dcterms:W3CDTF">2018-07-19T02:10:10Z</dcterms:modified>
</cp:coreProperties>
</file>